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68" r:id="rId2"/>
    <p:sldId id="316" r:id="rId3"/>
    <p:sldId id="317" r:id="rId4"/>
    <p:sldId id="318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327" r:id="rId14"/>
    <p:sldId id="32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l" defTabSz="1828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74" autoAdjust="0"/>
    <p:restoredTop sz="94682"/>
  </p:normalViewPr>
  <p:slideViewPr>
    <p:cSldViewPr snapToGrid="0" snapToObjects="1">
      <p:cViewPr varScale="1">
        <p:scale>
          <a:sx n="27" d="100"/>
          <a:sy n="27" d="100"/>
        </p:scale>
        <p:origin x="1364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yriam Slock" userId="36845fdf-f1fa-4db5-bc01-f859b1664543" providerId="ADAL" clId="{317E1916-9322-45B7-B557-8A300840D181}"/>
    <pc:docChg chg="delSld">
      <pc:chgData name="Myriam Slock" userId="36845fdf-f1fa-4db5-bc01-f859b1664543" providerId="ADAL" clId="{317E1916-9322-45B7-B557-8A300840D181}" dt="2022-06-28T05:04:21.885" v="2" actId="47"/>
      <pc:docMkLst>
        <pc:docMk/>
      </pc:docMkLst>
      <pc:sldChg chg="del">
        <pc:chgData name="Myriam Slock" userId="36845fdf-f1fa-4db5-bc01-f859b1664543" providerId="ADAL" clId="{317E1916-9322-45B7-B557-8A300840D181}" dt="2022-06-28T05:04:21.885" v="2" actId="47"/>
        <pc:sldMkLst>
          <pc:docMk/>
          <pc:sldMk cId="0" sldId="281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283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284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285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286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287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288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289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290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291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292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293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294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295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296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297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3376299880" sldId="329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30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31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32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33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34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35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36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37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38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39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40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41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42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43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44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45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46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47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48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49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50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51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52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53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54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55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56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57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58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59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60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61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62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63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64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65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66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67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68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69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70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71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72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73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74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75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76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77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78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79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80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81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82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83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84"/>
        </pc:sldMkLst>
      </pc:sldChg>
      <pc:sldChg chg="del">
        <pc:chgData name="Myriam Slock" userId="36845fdf-f1fa-4db5-bc01-f859b1664543" providerId="ADAL" clId="{317E1916-9322-45B7-B557-8A300840D181}" dt="2022-06-28T04:59:18.021" v="0" actId="47"/>
        <pc:sldMkLst>
          <pc:docMk/>
          <pc:sldMk cId="0" sldId="385"/>
        </pc:sldMkLst>
      </pc:sldChg>
      <pc:sldChg chg="del">
        <pc:chgData name="Myriam Slock" userId="36845fdf-f1fa-4db5-bc01-f859b1664543" providerId="ADAL" clId="{317E1916-9322-45B7-B557-8A300840D181}" dt="2022-06-28T04:59:23.891" v="1" actId="47"/>
        <pc:sldMkLst>
          <pc:docMk/>
          <pc:sldMk cId="0" sldId="386"/>
        </pc:sldMkLst>
      </pc:sldChg>
      <pc:sldMasterChg chg="delSldLayout">
        <pc:chgData name="Myriam Slock" userId="36845fdf-f1fa-4db5-bc01-f859b1664543" providerId="ADAL" clId="{317E1916-9322-45B7-B557-8A300840D181}" dt="2022-06-28T05:04:21.885" v="2" actId="47"/>
        <pc:sldMasterMkLst>
          <pc:docMk/>
          <pc:sldMasterMk cId="0" sldId="2147483648"/>
        </pc:sldMasterMkLst>
        <pc:sldLayoutChg chg="del">
          <pc:chgData name="Myriam Slock" userId="36845fdf-f1fa-4db5-bc01-f859b1664543" providerId="ADAL" clId="{317E1916-9322-45B7-B557-8A300840D181}" dt="2022-06-28T05:04:21.885" v="2" actId="47"/>
          <pc:sldLayoutMkLst>
            <pc:docMk/>
            <pc:sldMasterMk cId="0" sldId="2147483648"/>
            <pc:sldLayoutMk cId="0" sldId="214748365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+mn-lt"/>
        <a:ea typeface="+mn-ea"/>
        <a:cs typeface="+mn-cs"/>
        <a:sym typeface="Arial"/>
      </a:defRPr>
    </a:lvl1pPr>
    <a:lvl2pPr indent="228600" defTabSz="1828800" latinLnBrk="0">
      <a:defRPr sz="2400">
        <a:latin typeface="+mn-lt"/>
        <a:ea typeface="+mn-ea"/>
        <a:cs typeface="+mn-cs"/>
        <a:sym typeface="Arial"/>
      </a:defRPr>
    </a:lvl2pPr>
    <a:lvl3pPr indent="457200" defTabSz="1828800" latinLnBrk="0">
      <a:defRPr sz="2400">
        <a:latin typeface="+mn-lt"/>
        <a:ea typeface="+mn-ea"/>
        <a:cs typeface="+mn-cs"/>
        <a:sym typeface="Arial"/>
      </a:defRPr>
    </a:lvl3pPr>
    <a:lvl4pPr indent="685800" defTabSz="1828800" latinLnBrk="0">
      <a:defRPr sz="2400">
        <a:latin typeface="+mn-lt"/>
        <a:ea typeface="+mn-ea"/>
        <a:cs typeface="+mn-cs"/>
        <a:sym typeface="Arial"/>
      </a:defRPr>
    </a:lvl4pPr>
    <a:lvl5pPr indent="914400" defTabSz="1828800" latinLnBrk="0">
      <a:defRPr sz="2400">
        <a:latin typeface="+mn-lt"/>
        <a:ea typeface="+mn-ea"/>
        <a:cs typeface="+mn-cs"/>
        <a:sym typeface="Arial"/>
      </a:defRPr>
    </a:lvl5pPr>
    <a:lvl6pPr indent="1143000" defTabSz="1828800" latinLnBrk="0">
      <a:defRPr sz="2400">
        <a:latin typeface="+mn-lt"/>
        <a:ea typeface="+mn-ea"/>
        <a:cs typeface="+mn-cs"/>
        <a:sym typeface="Arial"/>
      </a:defRPr>
    </a:lvl6pPr>
    <a:lvl7pPr indent="1371600" defTabSz="1828800" latinLnBrk="0">
      <a:defRPr sz="2400">
        <a:latin typeface="+mn-lt"/>
        <a:ea typeface="+mn-ea"/>
        <a:cs typeface="+mn-cs"/>
        <a:sym typeface="Arial"/>
      </a:defRPr>
    </a:lvl7pPr>
    <a:lvl8pPr indent="1600200" defTabSz="1828800" latinLnBrk="0">
      <a:defRPr sz="2400">
        <a:latin typeface="+mn-lt"/>
        <a:ea typeface="+mn-ea"/>
        <a:cs typeface="+mn-cs"/>
        <a:sym typeface="Arial"/>
      </a:defRPr>
    </a:lvl8pPr>
    <a:lvl9pPr indent="1828800" defTabSz="1828800" latinLnBrk="0">
      <a:defRPr sz="2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202124"/>
                </a:solidFill>
              </a:defRPr>
            </a:pPr>
            <a:r>
              <a:t>Co-begeleiding samen </a:t>
            </a:r>
            <a:r>
              <a:rPr b="1"/>
              <a:t>beoogde groepsdoelen realiseren, groepsklimaat scheppen en groepsproces ondersteunen</a:t>
            </a:r>
            <a:r>
              <a:t>.</a:t>
            </a:r>
          </a:p>
          <a:p>
            <a:pPr>
              <a:defRPr>
                <a:solidFill>
                  <a:srgbClr val="202124"/>
                </a:solidFill>
              </a:defRPr>
            </a:pPr>
            <a:r>
              <a:t>Facilitatie is zorgen voor </a:t>
            </a:r>
            <a:r>
              <a:rPr b="1"/>
              <a:t>randvoorwaarden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7" name="Shape 2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/>
          </a:lstStyle>
          <a:p>
            <a:r>
              <a:t>Daarnaast wordt ook info beschikbaar gesteld via Learning Academy: o.a. tekst rond ICOMS, mobility window, info over COILs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ackdrop23-01.jpg" descr="backdrop23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functie presentator 01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237563" y="11942181"/>
            <a:ext cx="6096002" cy="473931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120000"/>
              </a:lnSpc>
              <a:defRPr sz="2400" i="1">
                <a:solidFill>
                  <a:srgbClr val="5E5E5E"/>
                </a:solidFill>
              </a:defRPr>
            </a:lvl1pPr>
          </a:lstStyle>
          <a:p>
            <a:r>
              <a:t>functie presentator 01</a:t>
            </a:r>
          </a:p>
        </p:txBody>
      </p:sp>
      <p:sp>
        <p:nvSpPr>
          <p:cNvPr id="14" name="Titel van de presentatie max 2 lijnen"/>
          <p:cNvSpPr txBox="1">
            <a:spLocks noGrp="1"/>
          </p:cNvSpPr>
          <p:nvPr>
            <p:ph type="title" hasCustomPrompt="1"/>
          </p:nvPr>
        </p:nvSpPr>
        <p:spPr>
          <a:xfrm>
            <a:off x="3678763" y="5622990"/>
            <a:ext cx="19824440" cy="3195575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defRPr spc="0">
                <a:solidFill>
                  <a:srgbClr val="004686"/>
                </a:solidFill>
              </a:defRPr>
            </a:lvl1pPr>
          </a:lstStyle>
          <a:p>
            <a:r>
              <a:t>Titel van de presentatie max 2 lijnen</a:t>
            </a:r>
          </a:p>
        </p:txBody>
      </p:sp>
      <p:sp>
        <p:nvSpPr>
          <p:cNvPr id="15" name="Presentator 02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0815703" y="11142691"/>
            <a:ext cx="6096003" cy="744733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120000"/>
              </a:lnSpc>
              <a:defRPr sz="3600">
                <a:solidFill>
                  <a:srgbClr val="5E5E5E"/>
                </a:solidFill>
              </a:defRPr>
            </a:lvl1pPr>
          </a:lstStyle>
          <a:p>
            <a:r>
              <a:t>Presentator 02</a:t>
            </a:r>
          </a:p>
        </p:txBody>
      </p:sp>
      <p:sp>
        <p:nvSpPr>
          <p:cNvPr id="16" name="Presentator 03"/>
          <p:cNvSpPr txBox="1">
            <a:spLocks noGrp="1"/>
          </p:cNvSpPr>
          <p:nvPr>
            <p:ph type="body" sz="quarter" idx="23"/>
          </p:nvPr>
        </p:nvSpPr>
        <p:spPr>
          <a:xfrm>
            <a:off x="17393843" y="11142691"/>
            <a:ext cx="6096003" cy="744733"/>
          </a:xfrm>
          <a:prstGeom prst="rect">
            <a:avLst/>
          </a:prstGeom>
        </p:spPr>
        <p:txBody>
          <a:bodyPr lIns="0" tIns="0" rIns="0" bIns="0"/>
          <a:lstStyle/>
          <a:p>
            <a:pPr defTabSz="2438337">
              <a:lnSpc>
                <a:spcPct val="150000"/>
              </a:lnSpc>
              <a:defRPr sz="3600">
                <a:solidFill>
                  <a:srgbClr val="5E5E5E"/>
                </a:solidFill>
              </a:defRPr>
            </a:pPr>
            <a:endParaRPr/>
          </a:p>
        </p:txBody>
      </p:sp>
      <p:sp>
        <p:nvSpPr>
          <p:cNvPr id="17" name="functie presentator 02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0815703" y="11942181"/>
            <a:ext cx="6096003" cy="473931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120000"/>
              </a:lnSpc>
              <a:defRPr sz="2400" i="1">
                <a:solidFill>
                  <a:srgbClr val="5E5E5E"/>
                </a:solidFill>
              </a:defRPr>
            </a:lvl1pPr>
          </a:lstStyle>
          <a:p>
            <a:r>
              <a:t>functie presentator 02</a:t>
            </a:r>
          </a:p>
        </p:txBody>
      </p:sp>
      <p:sp>
        <p:nvSpPr>
          <p:cNvPr id="18" name="functie presentator 03"/>
          <p:cNvSpPr txBox="1">
            <a:spLocks noGrp="1"/>
          </p:cNvSpPr>
          <p:nvPr>
            <p:ph type="body" sz="quarter" idx="25"/>
          </p:nvPr>
        </p:nvSpPr>
        <p:spPr>
          <a:xfrm>
            <a:off x="17393843" y="11942181"/>
            <a:ext cx="6096003" cy="473931"/>
          </a:xfrm>
          <a:prstGeom prst="rect">
            <a:avLst/>
          </a:prstGeom>
        </p:spPr>
        <p:txBody>
          <a:bodyPr lIns="0" tIns="0" rIns="0" bIns="0"/>
          <a:lstStyle/>
          <a:p>
            <a:pPr defTabSz="2438337">
              <a:lnSpc>
                <a:spcPct val="150000"/>
              </a:lnSpc>
              <a:defRPr sz="3600">
                <a:solidFill>
                  <a:srgbClr val="5E5E5E"/>
                </a:solidFill>
              </a:defRPr>
            </a:pPr>
            <a:endParaRPr/>
          </a:p>
        </p:txBody>
      </p:sp>
      <p:sp>
        <p:nvSpPr>
          <p:cNvPr id="19" name="Presentator 02"/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4218283" y="11142691"/>
            <a:ext cx="6096003" cy="744733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120000"/>
              </a:lnSpc>
              <a:defRPr sz="3600">
                <a:solidFill>
                  <a:srgbClr val="5E5E5E"/>
                </a:solidFill>
              </a:defRPr>
            </a:lvl1pPr>
          </a:lstStyle>
          <a:p>
            <a:r>
              <a:t>Presentator 01</a:t>
            </a:r>
          </a:p>
        </p:txBody>
      </p:sp>
      <p:sp>
        <p:nvSpPr>
          <p:cNvPr id="20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987338" y="13070208"/>
            <a:ext cx="396827" cy="385391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02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89" y="482028"/>
            <a:ext cx="5973834" cy="236079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functie presentator 01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237563" y="8318448"/>
            <a:ext cx="6096002" cy="473931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120000"/>
              </a:lnSpc>
              <a:defRPr sz="2400" i="1">
                <a:solidFill>
                  <a:srgbClr val="5E5E5E"/>
                </a:solidFill>
              </a:defRPr>
            </a:lvl1pPr>
          </a:lstStyle>
          <a:p>
            <a:r>
              <a:t>functie presentator 01</a:t>
            </a:r>
          </a:p>
        </p:txBody>
      </p:sp>
      <p:sp>
        <p:nvSpPr>
          <p:cNvPr id="29" name="Titel van de presentatie max 2 lijnen"/>
          <p:cNvSpPr txBox="1">
            <a:spLocks noGrp="1"/>
          </p:cNvSpPr>
          <p:nvPr>
            <p:ph type="title" hasCustomPrompt="1"/>
          </p:nvPr>
        </p:nvSpPr>
        <p:spPr>
          <a:xfrm>
            <a:off x="3678763" y="5622990"/>
            <a:ext cx="19824440" cy="3195575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defRPr spc="0">
                <a:solidFill>
                  <a:srgbClr val="004686"/>
                </a:solidFill>
              </a:defRPr>
            </a:lvl1pPr>
          </a:lstStyle>
          <a:p>
            <a:r>
              <a:t>Titel van de presentatie max 2 lijnen</a:t>
            </a:r>
          </a:p>
        </p:txBody>
      </p:sp>
      <p:sp>
        <p:nvSpPr>
          <p:cNvPr id="30" name="Presentator 02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0815703" y="7518958"/>
            <a:ext cx="6096003" cy="744733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120000"/>
              </a:lnSpc>
              <a:defRPr sz="3600">
                <a:solidFill>
                  <a:srgbClr val="5E5E5E"/>
                </a:solidFill>
              </a:defRPr>
            </a:lvl1pPr>
          </a:lstStyle>
          <a:p>
            <a:r>
              <a:t>Presentator 02</a:t>
            </a:r>
          </a:p>
        </p:txBody>
      </p:sp>
      <p:sp>
        <p:nvSpPr>
          <p:cNvPr id="31" name="Presentator 03"/>
          <p:cNvSpPr txBox="1">
            <a:spLocks noGrp="1"/>
          </p:cNvSpPr>
          <p:nvPr>
            <p:ph type="body" sz="quarter" idx="23"/>
          </p:nvPr>
        </p:nvSpPr>
        <p:spPr>
          <a:xfrm>
            <a:off x="17393843" y="11142691"/>
            <a:ext cx="6096003" cy="744733"/>
          </a:xfrm>
          <a:prstGeom prst="rect">
            <a:avLst/>
          </a:prstGeom>
        </p:spPr>
        <p:txBody>
          <a:bodyPr lIns="0" tIns="0" rIns="0" bIns="0"/>
          <a:lstStyle/>
          <a:p>
            <a:pPr defTabSz="2438337">
              <a:lnSpc>
                <a:spcPct val="150000"/>
              </a:lnSpc>
              <a:defRPr sz="3600">
                <a:solidFill>
                  <a:srgbClr val="5E5E5E"/>
                </a:solidFill>
              </a:defRPr>
            </a:pPr>
            <a:endParaRPr/>
          </a:p>
        </p:txBody>
      </p:sp>
      <p:sp>
        <p:nvSpPr>
          <p:cNvPr id="32" name="functie presentator 02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0815703" y="8318448"/>
            <a:ext cx="6096003" cy="473931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120000"/>
              </a:lnSpc>
              <a:defRPr sz="2400" i="1">
                <a:solidFill>
                  <a:srgbClr val="5E5E5E"/>
                </a:solidFill>
              </a:defRPr>
            </a:lvl1pPr>
          </a:lstStyle>
          <a:p>
            <a:r>
              <a:t>functie presentator 02</a:t>
            </a:r>
          </a:p>
        </p:txBody>
      </p:sp>
      <p:sp>
        <p:nvSpPr>
          <p:cNvPr id="33" name="functie presentator 03"/>
          <p:cNvSpPr txBox="1">
            <a:spLocks noGrp="1"/>
          </p:cNvSpPr>
          <p:nvPr>
            <p:ph type="body" sz="quarter" idx="25"/>
          </p:nvPr>
        </p:nvSpPr>
        <p:spPr>
          <a:xfrm>
            <a:off x="17393843" y="11942181"/>
            <a:ext cx="6096003" cy="473931"/>
          </a:xfrm>
          <a:prstGeom prst="rect">
            <a:avLst/>
          </a:prstGeom>
        </p:spPr>
        <p:txBody>
          <a:bodyPr lIns="0" tIns="0" rIns="0" bIns="0"/>
          <a:lstStyle/>
          <a:p>
            <a:pPr defTabSz="2438337">
              <a:lnSpc>
                <a:spcPct val="150000"/>
              </a:lnSpc>
              <a:defRPr sz="3600">
                <a:solidFill>
                  <a:srgbClr val="5E5E5E"/>
                </a:solidFill>
              </a:defRPr>
            </a:pPr>
            <a:endParaRPr/>
          </a:p>
        </p:txBody>
      </p:sp>
      <p:sp>
        <p:nvSpPr>
          <p:cNvPr id="34" name="Presentator 02"/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4218283" y="7518958"/>
            <a:ext cx="6096003" cy="744733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120000"/>
              </a:lnSpc>
              <a:defRPr sz="3600">
                <a:solidFill>
                  <a:srgbClr val="5E5E5E"/>
                </a:solidFill>
              </a:defRPr>
            </a:lvl1pPr>
          </a:lstStyle>
          <a:p>
            <a:r>
              <a:t>Presentator 01</a:t>
            </a:r>
          </a:p>
        </p:txBody>
      </p:sp>
      <p:sp>
        <p:nvSpPr>
          <p:cNvPr id="35" name="Rechthoek"/>
          <p:cNvSpPr/>
          <p:nvPr/>
        </p:nvSpPr>
        <p:spPr>
          <a:xfrm>
            <a:off x="-101600" y="12771966"/>
            <a:ext cx="24789937" cy="1270001"/>
          </a:xfrm>
          <a:prstGeom prst="rect">
            <a:avLst/>
          </a:prstGeom>
          <a:solidFill>
            <a:srgbClr val="FCC13F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pic>
        <p:nvPicPr>
          <p:cNvPr id="36" name="Afbeelding" descr="Afbeeld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067" y="8910637"/>
            <a:ext cx="24384001" cy="4453677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987338" y="13070208"/>
            <a:ext cx="396827" cy="385391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D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VLHORA_LOGO_3D_FULL2020-RGB.jpg" descr="VLHORA_LOGO_3D_FULL2020-RGB.jpg"/>
          <p:cNvPicPr>
            <a:picLocks noChangeAspect="1"/>
          </p:cNvPicPr>
          <p:nvPr/>
        </p:nvPicPr>
        <p:blipFill>
          <a:blip r:embed="rId2"/>
          <a:srcRect l="4746" t="12016" r="4744" b="8683"/>
          <a:stretch>
            <a:fillRect/>
          </a:stretch>
        </p:blipFill>
        <p:spPr>
          <a:xfrm>
            <a:off x="-8136345" y="9973143"/>
            <a:ext cx="6502442" cy="2660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0696" y="1434994"/>
            <a:ext cx="2382102" cy="182572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4542" y="4487217"/>
            <a:ext cx="3009183" cy="1009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17533" y="1723320"/>
            <a:ext cx="1620204" cy="1620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13152" y="1790600"/>
            <a:ext cx="1895500" cy="1485642"/>
          </a:xfrm>
          <a:prstGeom prst="rect">
            <a:avLst/>
          </a:prstGeom>
          <a:ln w="12700">
            <a:miter lim="400000"/>
          </a:ln>
        </p:spPr>
      </p:pic>
      <p:pic>
        <p:nvPicPr>
          <p:cNvPr id="59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09119" y="1926488"/>
            <a:ext cx="3182707" cy="1213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41154" y="6576289"/>
            <a:ext cx="1895500" cy="1635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83175" y="6969688"/>
            <a:ext cx="3372467" cy="848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Image" descr="Imag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99518" y="1715745"/>
            <a:ext cx="2217574" cy="1635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Image" descr="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50696" y="4202907"/>
            <a:ext cx="2382102" cy="1343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Image" descr="Image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60008" y="6767909"/>
            <a:ext cx="3150307" cy="1252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Image" descr="Image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846904" y="4369649"/>
            <a:ext cx="2590945" cy="1009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age" descr="Image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691230" y="4401126"/>
            <a:ext cx="2648171" cy="946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Image" descr="Image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60692" y="6695047"/>
            <a:ext cx="2372106" cy="1397838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987338" y="13070208"/>
            <a:ext cx="396827" cy="385391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Ondertitel ter uitbreiding of verduidelijking van 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6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3797298" y="4654903"/>
            <a:ext cx="19765370" cy="7704688"/>
          </a:xfrm>
          <a:prstGeom prst="rect">
            <a:avLst/>
          </a:prstGeom>
        </p:spPr>
        <p:txBody>
          <a:bodyPr lIns="0" tIns="0" rIns="0" bIns="0"/>
          <a:lstStyle>
            <a:lvl1pPr marL="571498" indent="-571498" defTabSz="2438337">
              <a:lnSpc>
                <a:spcPct val="80000"/>
              </a:lnSpc>
              <a:spcBef>
                <a:spcPts val="4500"/>
              </a:spcBef>
              <a:buSzPct val="123000"/>
              <a:buChar char="•"/>
              <a:defRPr sz="4000" b="1">
                <a:solidFill>
                  <a:srgbClr val="000000"/>
                </a:solidFill>
              </a:defRPr>
            </a:lvl1pPr>
          </a:lstStyle>
          <a:p>
            <a:r>
              <a:t>Slide bullet text</a:t>
            </a:r>
          </a:p>
        </p:txBody>
      </p:sp>
      <p:sp>
        <p:nvSpPr>
          <p:cNvPr id="77" name="Titel van de slide max 1 lijn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3803699" y="1799165"/>
            <a:ext cx="19752568" cy="1092202"/>
          </a:xfrm>
          <a:prstGeom prst="rect">
            <a:avLst/>
          </a:prstGeom>
        </p:spPr>
        <p:txBody>
          <a:bodyPr lIns="0" tIns="0" rIns="0" bIns="0"/>
          <a:lstStyle>
            <a:lvl1pPr defTabSz="2438337">
              <a:lnSpc>
                <a:spcPct val="80000"/>
              </a:lnSpc>
              <a:defRPr sz="6500" b="1" spc="-200">
                <a:solidFill>
                  <a:srgbClr val="000000"/>
                </a:solidFill>
              </a:defRPr>
            </a:lvl1pPr>
          </a:lstStyle>
          <a:p>
            <a:r>
              <a:t>Titel van de slide max 1 lijn</a:t>
            </a:r>
          </a:p>
        </p:txBody>
      </p:sp>
      <p:sp>
        <p:nvSpPr>
          <p:cNvPr id="7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ver 02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88" y="482027"/>
            <a:ext cx="5973835" cy="2360791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237563" y="8318448"/>
            <a:ext cx="6096002" cy="4739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20000"/>
              </a:lnSpc>
              <a:defRPr sz="2400" i="1">
                <a:solidFill>
                  <a:srgbClr val="5E5E5E"/>
                </a:solidFill>
              </a:defRPr>
            </a:lvl1pPr>
            <a:lvl2pPr marL="914400" indent="-304800">
              <a:lnSpc>
                <a:spcPct val="120000"/>
              </a:lnSpc>
              <a:defRPr sz="2400" i="1">
                <a:solidFill>
                  <a:srgbClr val="5E5E5E"/>
                </a:solidFill>
              </a:defRPr>
            </a:lvl2pPr>
            <a:lvl3pPr marL="1524000" indent="-304800">
              <a:lnSpc>
                <a:spcPct val="120000"/>
              </a:lnSpc>
              <a:defRPr sz="2400" i="1">
                <a:solidFill>
                  <a:srgbClr val="5E5E5E"/>
                </a:solidFill>
              </a:defRPr>
            </a:lvl3pPr>
            <a:lvl4pPr marL="2133600" indent="-304800">
              <a:lnSpc>
                <a:spcPct val="120000"/>
              </a:lnSpc>
              <a:defRPr sz="2400" i="1">
                <a:solidFill>
                  <a:srgbClr val="5E5E5E"/>
                </a:solidFill>
              </a:defRPr>
            </a:lvl4pPr>
            <a:lvl5pPr marL="2743200" indent="-304800">
              <a:lnSpc>
                <a:spcPct val="120000"/>
              </a:lnSpc>
              <a:defRPr sz="2400" i="1">
                <a:solidFill>
                  <a:srgbClr val="5E5E5E"/>
                </a:solidFill>
              </a:defRPr>
            </a:lvl5pPr>
          </a:lstStyle>
          <a:p>
            <a:r>
              <a:t>functie presentator 01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9" name="Titel van de presentatie max 2 lijnen"/>
          <p:cNvSpPr txBox="1">
            <a:spLocks noGrp="1"/>
          </p:cNvSpPr>
          <p:nvPr>
            <p:ph type="title" hasCustomPrompt="1"/>
          </p:nvPr>
        </p:nvSpPr>
        <p:spPr>
          <a:xfrm>
            <a:off x="3678763" y="5622990"/>
            <a:ext cx="19824440" cy="319557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pc="0">
                <a:solidFill>
                  <a:srgbClr val="004686"/>
                </a:solidFill>
              </a:defRPr>
            </a:lvl1pPr>
          </a:lstStyle>
          <a:p>
            <a:r>
              <a:t>Titel van de presentatie max 2 lijnen</a:t>
            </a:r>
          </a:p>
        </p:txBody>
      </p:sp>
      <p:sp>
        <p:nvSpPr>
          <p:cNvPr id="30" name="Presentator 02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0815703" y="7518958"/>
            <a:ext cx="6096004" cy="74473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20000"/>
              </a:lnSpc>
              <a:defRPr sz="3600">
                <a:solidFill>
                  <a:srgbClr val="5E5E5E"/>
                </a:solidFill>
              </a:defRPr>
            </a:lvl1pPr>
          </a:lstStyle>
          <a:p>
            <a:r>
              <a:t>Presentator 02</a:t>
            </a:r>
          </a:p>
        </p:txBody>
      </p:sp>
      <p:sp>
        <p:nvSpPr>
          <p:cNvPr id="31" name="Presentator 03"/>
          <p:cNvSpPr txBox="1">
            <a:spLocks noGrp="1"/>
          </p:cNvSpPr>
          <p:nvPr>
            <p:ph type="body" sz="quarter" idx="22"/>
          </p:nvPr>
        </p:nvSpPr>
        <p:spPr>
          <a:xfrm>
            <a:off x="17393843" y="11142691"/>
            <a:ext cx="6096004" cy="744734"/>
          </a:xfrm>
          <a:prstGeom prst="rect">
            <a:avLst/>
          </a:prstGeom>
        </p:spPr>
        <p:txBody>
          <a:bodyPr lIns="0" tIns="0" rIns="0" bIns="0"/>
          <a:lstStyle/>
          <a:p>
            <a:pPr defTabSz="825500">
              <a:lnSpc>
                <a:spcPct val="100000"/>
              </a:lnSpc>
              <a:defRPr sz="4400">
                <a:solidFill>
                  <a:srgbClr val="004686"/>
                </a:solidFill>
              </a:defRPr>
            </a:pPr>
            <a:endParaRPr/>
          </a:p>
        </p:txBody>
      </p:sp>
      <p:sp>
        <p:nvSpPr>
          <p:cNvPr id="32" name="functie presentator 02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0815703" y="8318448"/>
            <a:ext cx="6096004" cy="473932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20000"/>
              </a:lnSpc>
              <a:defRPr sz="2400" i="1">
                <a:solidFill>
                  <a:srgbClr val="5E5E5E"/>
                </a:solidFill>
              </a:defRPr>
            </a:lvl1pPr>
          </a:lstStyle>
          <a:p>
            <a:r>
              <a:t>functie presentator 02</a:t>
            </a:r>
          </a:p>
        </p:txBody>
      </p:sp>
      <p:sp>
        <p:nvSpPr>
          <p:cNvPr id="33" name="functie presentator 03"/>
          <p:cNvSpPr txBox="1">
            <a:spLocks noGrp="1"/>
          </p:cNvSpPr>
          <p:nvPr>
            <p:ph type="body" sz="quarter" idx="24"/>
          </p:nvPr>
        </p:nvSpPr>
        <p:spPr>
          <a:xfrm>
            <a:off x="17393843" y="11942181"/>
            <a:ext cx="6096004" cy="473932"/>
          </a:xfrm>
          <a:prstGeom prst="rect">
            <a:avLst/>
          </a:prstGeom>
        </p:spPr>
        <p:txBody>
          <a:bodyPr lIns="0" tIns="0" rIns="0" bIns="0"/>
          <a:lstStyle/>
          <a:p>
            <a:pPr defTabSz="825500">
              <a:lnSpc>
                <a:spcPct val="100000"/>
              </a:lnSpc>
              <a:defRPr sz="4400">
                <a:solidFill>
                  <a:srgbClr val="004686"/>
                </a:solidFill>
              </a:defRPr>
            </a:pPr>
            <a:endParaRPr/>
          </a:p>
        </p:txBody>
      </p:sp>
      <p:sp>
        <p:nvSpPr>
          <p:cNvPr id="34" name="Presentator 02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4218282" y="7518958"/>
            <a:ext cx="6096004" cy="74473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20000"/>
              </a:lnSpc>
              <a:defRPr sz="3600">
                <a:solidFill>
                  <a:srgbClr val="5E5E5E"/>
                </a:solidFill>
              </a:defRPr>
            </a:lvl1pPr>
          </a:lstStyle>
          <a:p>
            <a:r>
              <a:t>Presentator 01</a:t>
            </a:r>
          </a:p>
        </p:txBody>
      </p:sp>
      <p:sp>
        <p:nvSpPr>
          <p:cNvPr id="35" name="Rechthoek"/>
          <p:cNvSpPr/>
          <p:nvPr/>
        </p:nvSpPr>
        <p:spPr>
          <a:xfrm>
            <a:off x="-101601" y="12771966"/>
            <a:ext cx="24789938" cy="1270002"/>
          </a:xfrm>
          <a:prstGeom prst="rect">
            <a:avLst/>
          </a:prstGeom>
          <a:solidFill>
            <a:srgbClr val="FCC13F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endParaRPr/>
          </a:p>
        </p:txBody>
      </p:sp>
      <p:pic>
        <p:nvPicPr>
          <p:cNvPr id="36" name="Afbeelding" descr="Afbeeld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7067" y="8910636"/>
            <a:ext cx="24384002" cy="4453678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1987338" y="13070208"/>
            <a:ext cx="396827" cy="385391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995297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drop18-01.jpg" descr="backdrop18-0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3797298" y="3067229"/>
            <a:ext cx="21971003" cy="934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Ondertitel ter uitbreiding of verduidelijking van titel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Titeltekst"/>
          <p:cNvSpPr txBox="1">
            <a:spLocks noGrp="1"/>
          </p:cNvSpPr>
          <p:nvPr>
            <p:ph type="title"/>
          </p:nvPr>
        </p:nvSpPr>
        <p:spPr>
          <a:xfrm>
            <a:off x="3653366" y="2743200"/>
            <a:ext cx="19507201" cy="93027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Titeltekst</a:t>
            </a:r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3163339" y="13070208"/>
            <a:ext cx="396827" cy="385391"/>
          </a:xfrm>
          <a:prstGeom prst="rect">
            <a:avLst/>
          </a:prstGeom>
          <a:ln w="254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defRPr sz="2000" b="1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5" r:id="rId5"/>
  </p:sldLayoutIdLst>
  <p:transition spd="med"/>
  <p:txStyles>
    <p:titleStyle>
      <a:lvl1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2438337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-159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1pPr>
      <a:lvl2pPr marL="1168400" marR="0" indent="-55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2pPr>
      <a:lvl3pPr marL="1778000" marR="0" indent="-55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3pPr>
      <a:lvl4pPr marL="2387600" marR="0" indent="-55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4pPr>
      <a:lvl5pPr marL="2997200" marR="0" indent="-55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5pPr>
      <a:lvl6pPr marL="3606800" marR="0" indent="-55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6pPr>
      <a:lvl7pPr marL="4216400" marR="0" indent="-55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7pPr>
      <a:lvl8pPr marL="4826000" marR="0" indent="-55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8pPr>
      <a:lvl9pPr marL="5435600" marR="0" indent="-55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4400" b="0" i="0" u="none" strike="noStrike" cap="none" spc="0" baseline="0">
          <a:solidFill>
            <a:srgbClr val="004686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Blikopener"/>
          <p:cNvSpPr txBox="1">
            <a:spLocks noGrp="1"/>
          </p:cNvSpPr>
          <p:nvPr>
            <p:ph type="title"/>
          </p:nvPr>
        </p:nvSpPr>
        <p:spPr>
          <a:xfrm>
            <a:off x="7234763" y="3879158"/>
            <a:ext cx="19824440" cy="208490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 sz="8500"/>
            </a:pPr>
            <a:r>
              <a:rPr lang="nl-BE" sz="15000" dirty="0"/>
              <a:t>Welkom</a:t>
            </a:r>
            <a:endParaRPr sz="15000" dirty="0"/>
          </a:p>
        </p:txBody>
      </p:sp>
      <p:sp>
        <p:nvSpPr>
          <p:cNvPr id="89" name="Rechthoek"/>
          <p:cNvSpPr/>
          <p:nvPr/>
        </p:nvSpPr>
        <p:spPr>
          <a:xfrm>
            <a:off x="-7243" y="-6388"/>
            <a:ext cx="24398486" cy="13714749"/>
          </a:xfrm>
          <a:prstGeom prst="rect">
            <a:avLst/>
          </a:prstGeom>
          <a:ln w="25400">
            <a:solidFill>
              <a:srgbClr val="535353"/>
            </a:solidFill>
            <a:miter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92" name="Blikopener"/>
          <p:cNvSpPr txBox="1"/>
          <p:nvPr/>
        </p:nvSpPr>
        <p:spPr>
          <a:xfrm>
            <a:off x="7476448" y="7513514"/>
            <a:ext cx="10658414" cy="21527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2438337">
              <a:defRPr sz="2500">
                <a:latin typeface="+mj-lt"/>
                <a:ea typeface="+mj-ea"/>
                <a:cs typeface="+mj-cs"/>
                <a:sym typeface="Helvetica"/>
              </a:defRPr>
            </a:pPr>
            <a:r>
              <a:rPr sz="4500" dirty="0"/>
              <a:t>Gent - 20 </a:t>
            </a:r>
            <a:r>
              <a:rPr sz="4500" dirty="0" err="1"/>
              <a:t>juni</a:t>
            </a:r>
            <a:r>
              <a:rPr sz="4500" dirty="0"/>
              <a:t> 2022</a:t>
            </a:r>
          </a:p>
        </p:txBody>
      </p:sp>
      <p:sp>
        <p:nvSpPr>
          <p:cNvPr id="10" name="Blikopener">
            <a:extLst>
              <a:ext uri="{FF2B5EF4-FFF2-40B4-BE49-F238E27FC236}">
                <a16:creationId xmlns:a16="http://schemas.microsoft.com/office/drawing/2014/main" id="{29971489-BD63-CBDD-8982-A8FC55871D24}"/>
              </a:ext>
            </a:extLst>
          </p:cNvPr>
          <p:cNvSpPr txBox="1"/>
          <p:nvPr/>
        </p:nvSpPr>
        <p:spPr>
          <a:xfrm>
            <a:off x="7476448" y="5964059"/>
            <a:ext cx="10658414" cy="215278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2438337">
              <a:defRPr sz="4500" b="1">
                <a:solidFill>
                  <a:srgbClr val="ED4E53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8500" dirty="0"/>
              <a:t>Idee-</a:t>
            </a:r>
            <a:r>
              <a:rPr sz="8500" dirty="0" err="1"/>
              <a:t>doos</a:t>
            </a:r>
            <a:r>
              <a:rPr sz="8500" dirty="0"/>
              <a:t>-</a:t>
            </a:r>
            <a:r>
              <a:rPr sz="8500" dirty="0" err="1"/>
              <a:t>momen</a:t>
            </a:r>
            <a:r>
              <a:rPr lang="nl-BE" sz="8500" dirty="0"/>
              <a:t>t</a:t>
            </a:r>
            <a:endParaRPr sz="8500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oepeer"/>
          <p:cNvGrpSpPr/>
          <p:nvPr/>
        </p:nvGrpSpPr>
        <p:grpSpPr>
          <a:xfrm>
            <a:off x="3801533" y="4512673"/>
            <a:ext cx="12157473" cy="1270001"/>
            <a:chOff x="0" y="0"/>
            <a:chExt cx="12157471" cy="1270000"/>
          </a:xfrm>
        </p:grpSpPr>
        <p:sp>
          <p:nvSpPr>
            <p:cNvPr id="143" name="Rechthoek"/>
            <p:cNvSpPr/>
            <p:nvPr/>
          </p:nvSpPr>
          <p:spPr>
            <a:xfrm>
              <a:off x="0" y="0"/>
              <a:ext cx="12157472" cy="1270000"/>
            </a:xfrm>
            <a:prstGeom prst="rect">
              <a:avLst/>
            </a:prstGeom>
            <a:solidFill>
              <a:srgbClr val="F15B67"/>
            </a:solidFill>
            <a:ln w="12700" cap="flat">
              <a:noFill/>
              <a:miter lim="400000"/>
            </a:ln>
            <a:effectLst/>
          </p:spPr>
          <p:txBody>
            <a:bodyPr wrap="square" lIns="91438" tIns="91438" rIns="91438" bIns="91438" numCol="1" anchor="ctr">
              <a:noAutofit/>
            </a:bodyPr>
            <a:lstStyle/>
            <a:p>
              <a:endParaRPr/>
            </a:p>
          </p:txBody>
        </p:sp>
        <p:sp>
          <p:nvSpPr>
            <p:cNvPr id="144" name="Interculturele competentie"/>
            <p:cNvSpPr txBox="1"/>
            <p:nvPr/>
          </p:nvSpPr>
          <p:spPr>
            <a:xfrm>
              <a:off x="396792" y="331179"/>
              <a:ext cx="7634487" cy="6785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457200">
                <a:defRPr sz="4800" b="1">
                  <a:solidFill>
                    <a:srgbClr val="FFFFFF"/>
                  </a:solidFill>
                </a:defRPr>
              </a:lvl1pPr>
            </a:lstStyle>
            <a:p>
              <a:r>
                <a:t>Interculturele competentie</a:t>
              </a:r>
            </a:p>
          </p:txBody>
        </p:sp>
      </p:grpSp>
      <p:sp>
        <p:nvSpPr>
          <p:cNvPr id="14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33969" y="13070208"/>
            <a:ext cx="255564" cy="385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147" name="Titel van de slide max 1 lijn"/>
          <p:cNvSpPr txBox="1"/>
          <p:nvPr/>
        </p:nvSpPr>
        <p:spPr>
          <a:xfrm>
            <a:off x="3786766" y="1291165"/>
            <a:ext cx="19752569" cy="2749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2438337">
              <a:defRPr sz="8000" b="1">
                <a:solidFill>
                  <a:srgbClr val="004686"/>
                </a:solidFill>
              </a:defRPr>
            </a:pPr>
            <a:r>
              <a:rPr sz="5500" b="0"/>
              <a:t>Internationale &amp; interculturele</a:t>
            </a:r>
            <a:br/>
            <a:r>
              <a:t>competenties </a:t>
            </a:r>
          </a:p>
        </p:txBody>
      </p:sp>
      <p:sp>
        <p:nvSpPr>
          <p:cNvPr id="148" name="Culturele zelfkennis…"/>
          <p:cNvSpPr txBox="1"/>
          <p:nvPr/>
        </p:nvSpPr>
        <p:spPr>
          <a:xfrm>
            <a:off x="3874789" y="6254327"/>
            <a:ext cx="9660633" cy="6192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457200" indent="-457200" defTabSz="457200">
              <a:spcBef>
                <a:spcPts val="1500"/>
              </a:spcBef>
              <a:buSzPct val="100000"/>
              <a:buChar char="•"/>
              <a:defRPr sz="4200"/>
            </a:pPr>
            <a:r>
              <a:t>Culturele zelfkennis</a:t>
            </a:r>
          </a:p>
          <a:p>
            <a:pPr marL="457200" indent="-457200" defTabSz="457200">
              <a:spcBef>
                <a:spcPts val="1500"/>
              </a:spcBef>
              <a:buSzPct val="100000"/>
              <a:buChar char="•"/>
              <a:defRPr sz="4200"/>
            </a:pPr>
            <a:r>
              <a:t>Culturele flexibiliteit</a:t>
            </a:r>
          </a:p>
          <a:p>
            <a:pPr marL="457200" indent="-457200" defTabSz="457200">
              <a:spcBef>
                <a:spcPts val="1500"/>
              </a:spcBef>
              <a:buSzPct val="100000"/>
              <a:buChar char="•"/>
              <a:defRPr sz="4200"/>
            </a:pPr>
            <a:r>
              <a:t>Culturele veerkracht</a:t>
            </a:r>
          </a:p>
          <a:p>
            <a:pPr marL="457200" indent="-457200" defTabSz="457200">
              <a:spcBef>
                <a:spcPts val="1500"/>
              </a:spcBef>
              <a:buSzPct val="100000"/>
              <a:buChar char="•"/>
              <a:defRPr sz="4200"/>
            </a:pPr>
            <a:r>
              <a:t>Culturele ontvankelijkheid</a:t>
            </a:r>
          </a:p>
          <a:p>
            <a:pPr marL="457200" indent="-457200" defTabSz="457200">
              <a:spcBef>
                <a:spcPts val="1500"/>
              </a:spcBef>
              <a:buSzPct val="100000"/>
              <a:buChar char="•"/>
              <a:defRPr sz="4200"/>
            </a:pPr>
            <a:r>
              <a:t>Culturele relationele competentie</a:t>
            </a:r>
          </a:p>
          <a:p>
            <a:pPr marL="457200" indent="-457200" defTabSz="457200">
              <a:spcBef>
                <a:spcPts val="1500"/>
              </a:spcBef>
              <a:buSzPct val="100000"/>
              <a:buChar char="•"/>
              <a:defRPr sz="4200"/>
            </a:pPr>
            <a:r>
              <a:t>Culturele communicatieve competentie</a:t>
            </a:r>
          </a:p>
          <a:p>
            <a:pPr marL="457200" indent="-457200" defTabSz="457200">
              <a:spcBef>
                <a:spcPts val="1500"/>
              </a:spcBef>
              <a:buSzPct val="100000"/>
              <a:buChar char="•"/>
              <a:defRPr sz="4200"/>
            </a:pPr>
            <a:r>
              <a:t>Culturele conflicthantering</a:t>
            </a:r>
          </a:p>
          <a:p>
            <a:pPr marL="457200" indent="-457200" defTabSz="457200">
              <a:spcBef>
                <a:spcPts val="1500"/>
              </a:spcBef>
              <a:buSzPct val="100000"/>
              <a:buChar char="•"/>
              <a:defRPr sz="4200"/>
            </a:pPr>
            <a:r>
              <a:t>Multiperspectiviteit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epeer"/>
          <p:cNvGrpSpPr/>
          <p:nvPr/>
        </p:nvGrpSpPr>
        <p:grpSpPr>
          <a:xfrm>
            <a:off x="3801533" y="4512673"/>
            <a:ext cx="12157473" cy="1270001"/>
            <a:chOff x="0" y="0"/>
            <a:chExt cx="12157471" cy="1270000"/>
          </a:xfrm>
        </p:grpSpPr>
        <p:sp>
          <p:nvSpPr>
            <p:cNvPr id="150" name="Rechthoek"/>
            <p:cNvSpPr/>
            <p:nvPr/>
          </p:nvSpPr>
          <p:spPr>
            <a:xfrm>
              <a:off x="0" y="0"/>
              <a:ext cx="12157472" cy="1270000"/>
            </a:xfrm>
            <a:prstGeom prst="rect">
              <a:avLst/>
            </a:prstGeom>
            <a:solidFill>
              <a:srgbClr val="005089"/>
            </a:solidFill>
            <a:ln w="12700" cap="flat">
              <a:noFill/>
              <a:miter lim="400000"/>
            </a:ln>
            <a:effectLst/>
          </p:spPr>
          <p:txBody>
            <a:bodyPr wrap="square" lIns="91438" tIns="91438" rIns="91438" bIns="91438" numCol="1" anchor="ctr">
              <a:noAutofit/>
            </a:bodyPr>
            <a:lstStyle/>
            <a:p>
              <a:endParaRPr/>
            </a:p>
          </p:txBody>
        </p:sp>
        <p:sp>
          <p:nvSpPr>
            <p:cNvPr id="151" name="Taalvaardigheid"/>
            <p:cNvSpPr txBox="1"/>
            <p:nvPr/>
          </p:nvSpPr>
          <p:spPr>
            <a:xfrm>
              <a:off x="396792" y="295722"/>
              <a:ext cx="4778178" cy="6785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457200">
                <a:defRPr sz="4800" b="1">
                  <a:solidFill>
                    <a:srgbClr val="FFFFFF"/>
                  </a:solidFill>
                </a:defRPr>
              </a:lvl1pPr>
            </a:lstStyle>
            <a:p>
              <a:r>
                <a:t>Taalvaardigheid </a:t>
              </a:r>
            </a:p>
          </p:txBody>
        </p:sp>
      </p:grpSp>
      <p:sp>
        <p:nvSpPr>
          <p:cNvPr id="153" name="Titel van de slide max 1 lijn"/>
          <p:cNvSpPr txBox="1"/>
          <p:nvPr/>
        </p:nvSpPr>
        <p:spPr>
          <a:xfrm>
            <a:off x="3786766" y="1291165"/>
            <a:ext cx="19752569" cy="2749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2438337">
              <a:defRPr sz="8000" b="1">
                <a:solidFill>
                  <a:srgbClr val="004686"/>
                </a:solidFill>
              </a:defRPr>
            </a:pPr>
            <a:r>
              <a:rPr sz="5500" b="0"/>
              <a:t>Internationale &amp; interculturele</a:t>
            </a:r>
            <a:br/>
            <a:r>
              <a:t>competenties </a:t>
            </a:r>
          </a:p>
        </p:txBody>
      </p:sp>
      <p:sp>
        <p:nvSpPr>
          <p:cNvPr id="15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163338" y="13070208"/>
            <a:ext cx="396826" cy="385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155" name="Een tekst schrijven in andere taal…"/>
          <p:cNvSpPr txBox="1"/>
          <p:nvPr/>
        </p:nvSpPr>
        <p:spPr>
          <a:xfrm>
            <a:off x="3874789" y="6254327"/>
            <a:ext cx="13280096" cy="3792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457200" indent="-457200" defTabSz="457200">
              <a:spcBef>
                <a:spcPts val="1500"/>
              </a:spcBef>
              <a:buSzPct val="100000"/>
              <a:buChar char="•"/>
              <a:defRPr sz="4200"/>
            </a:pPr>
            <a:r>
              <a:t>Een tekst schrijven in andere taal</a:t>
            </a:r>
          </a:p>
          <a:p>
            <a:pPr marL="457200" indent="-457200" defTabSz="457200">
              <a:spcBef>
                <a:spcPts val="1500"/>
              </a:spcBef>
              <a:buSzPct val="100000"/>
              <a:buChar char="•"/>
              <a:defRPr sz="4200"/>
            </a:pPr>
            <a:r>
              <a:t>Een  vreemde taal spreken</a:t>
            </a:r>
          </a:p>
          <a:p>
            <a:pPr marL="457200" indent="-457200" defTabSz="457200">
              <a:spcBef>
                <a:spcPts val="1500"/>
              </a:spcBef>
              <a:buSzPct val="100000"/>
              <a:buChar char="•"/>
              <a:defRPr sz="4200"/>
            </a:pPr>
            <a:r>
              <a:t>Taalstrategieën hanteren</a:t>
            </a:r>
          </a:p>
          <a:p>
            <a:pPr marL="457200" indent="-457200" defTabSz="457200">
              <a:spcBef>
                <a:spcPts val="1500"/>
              </a:spcBef>
              <a:buSzPct val="100000"/>
              <a:buChar char="•"/>
              <a:defRPr sz="4200"/>
            </a:pPr>
            <a:r>
              <a:t>Gesproken tekst in een andere taal kunnen begrijpen</a:t>
            </a:r>
          </a:p>
          <a:p>
            <a:pPr marL="457200" indent="-457200" defTabSz="457200">
              <a:spcBef>
                <a:spcPts val="1500"/>
              </a:spcBef>
              <a:buSzPct val="100000"/>
              <a:buChar char="•"/>
              <a:defRPr sz="4200"/>
            </a:pPr>
            <a:r>
              <a:t>Geschreven tekst in een andere taal kunnen begrijpen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roepeer"/>
          <p:cNvGrpSpPr/>
          <p:nvPr/>
        </p:nvGrpSpPr>
        <p:grpSpPr>
          <a:xfrm>
            <a:off x="3801533" y="4512673"/>
            <a:ext cx="12157473" cy="1270001"/>
            <a:chOff x="0" y="0"/>
            <a:chExt cx="12157471" cy="1270000"/>
          </a:xfrm>
        </p:grpSpPr>
        <p:sp>
          <p:nvSpPr>
            <p:cNvPr id="157" name="Rechthoek"/>
            <p:cNvSpPr/>
            <p:nvPr/>
          </p:nvSpPr>
          <p:spPr>
            <a:xfrm>
              <a:off x="0" y="0"/>
              <a:ext cx="12157472" cy="1270000"/>
            </a:xfrm>
            <a:prstGeom prst="rect">
              <a:avLst/>
            </a:prstGeom>
            <a:solidFill>
              <a:srgbClr val="FEC340"/>
            </a:solidFill>
            <a:ln w="12700" cap="flat">
              <a:noFill/>
              <a:miter lim="400000"/>
            </a:ln>
            <a:effectLst/>
          </p:spPr>
          <p:txBody>
            <a:bodyPr wrap="square" lIns="91438" tIns="91438" rIns="91438" bIns="91438" numCol="1" anchor="ctr">
              <a:noAutofit/>
            </a:bodyPr>
            <a:lstStyle/>
            <a:p>
              <a:endParaRPr/>
            </a:p>
          </p:txBody>
        </p:sp>
        <p:sp>
          <p:nvSpPr>
            <p:cNvPr id="158" name="Internationale vakkennis"/>
            <p:cNvSpPr txBox="1"/>
            <p:nvPr/>
          </p:nvSpPr>
          <p:spPr>
            <a:xfrm>
              <a:off x="396792" y="309753"/>
              <a:ext cx="7127281" cy="6785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457200">
                <a:defRPr sz="4800" b="1">
                  <a:solidFill>
                    <a:srgbClr val="FFFFFF"/>
                  </a:solidFill>
                </a:defRPr>
              </a:lvl1pPr>
            </a:lstStyle>
            <a:p>
              <a:r>
                <a:t>Internationale vakkennis</a:t>
              </a:r>
            </a:p>
          </p:txBody>
        </p:sp>
      </p:grpSp>
      <p:sp>
        <p:nvSpPr>
          <p:cNvPr id="16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170345" y="13070208"/>
            <a:ext cx="382812" cy="385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161" name="Titel van de slide max 1 lijn"/>
          <p:cNvSpPr txBox="1"/>
          <p:nvPr/>
        </p:nvSpPr>
        <p:spPr>
          <a:xfrm>
            <a:off x="3786766" y="1291165"/>
            <a:ext cx="19752569" cy="2749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2438337">
              <a:defRPr sz="8000" b="1">
                <a:solidFill>
                  <a:srgbClr val="004686"/>
                </a:solidFill>
              </a:defRPr>
            </a:pPr>
            <a:r>
              <a:rPr sz="5500" b="0"/>
              <a:t>Internationale &amp; interculturele</a:t>
            </a:r>
            <a:br/>
            <a:r>
              <a:t>competenties </a:t>
            </a:r>
          </a:p>
        </p:txBody>
      </p:sp>
      <p:sp>
        <p:nvSpPr>
          <p:cNvPr id="162" name="Het vakgebied in een internationale context kunnen plaatsen…"/>
          <p:cNvSpPr txBox="1"/>
          <p:nvPr/>
        </p:nvSpPr>
        <p:spPr>
          <a:xfrm>
            <a:off x="3874789" y="6254327"/>
            <a:ext cx="15088395" cy="2992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457200" indent="-457200" defTabSz="457200">
              <a:spcBef>
                <a:spcPts val="1500"/>
              </a:spcBef>
              <a:buSzPct val="100000"/>
              <a:buChar char="•"/>
              <a:defRPr sz="4200"/>
            </a:pPr>
            <a:r>
              <a:t>Het vakgebied in een internationale context kunnen plaatsen</a:t>
            </a:r>
          </a:p>
          <a:p>
            <a:pPr marL="457200" indent="-457200" defTabSz="457200">
              <a:spcBef>
                <a:spcPts val="1500"/>
              </a:spcBef>
              <a:buSzPct val="100000"/>
              <a:buChar char="•"/>
              <a:defRPr sz="4200"/>
            </a:pPr>
            <a:r>
              <a:t>De cultuurgebondenheid van de discipline zien</a:t>
            </a:r>
          </a:p>
          <a:p>
            <a:pPr marL="457200" indent="-457200" defTabSz="457200">
              <a:spcBef>
                <a:spcPts val="1500"/>
              </a:spcBef>
              <a:buSzPct val="100000"/>
              <a:buChar char="•"/>
              <a:defRPr sz="4200"/>
            </a:pPr>
            <a:r>
              <a:t>Kennis hebben van de beroepsuitoefening in andere landen</a:t>
            </a:r>
          </a:p>
          <a:p>
            <a:pPr marL="457200" indent="-457200" defTabSz="457200">
              <a:spcBef>
                <a:spcPts val="1500"/>
              </a:spcBef>
              <a:buSzPct val="100000"/>
              <a:buChar char="•"/>
              <a:defRPr sz="4200"/>
            </a:pPr>
            <a:r>
              <a:t>Internationale organisaties relevant voor de discipline kennen.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roepeer"/>
          <p:cNvGrpSpPr/>
          <p:nvPr/>
        </p:nvGrpSpPr>
        <p:grpSpPr>
          <a:xfrm>
            <a:off x="3801533" y="4512673"/>
            <a:ext cx="12157473" cy="1270001"/>
            <a:chOff x="0" y="0"/>
            <a:chExt cx="12157471" cy="1270000"/>
          </a:xfrm>
        </p:grpSpPr>
        <p:sp>
          <p:nvSpPr>
            <p:cNvPr id="164" name="Rechthoek"/>
            <p:cNvSpPr/>
            <p:nvPr/>
          </p:nvSpPr>
          <p:spPr>
            <a:xfrm>
              <a:off x="0" y="0"/>
              <a:ext cx="12157472" cy="127000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91438" tIns="91438" rIns="91438" bIns="91438" numCol="1" anchor="ctr">
              <a:noAutofit/>
            </a:bodyPr>
            <a:lstStyle/>
            <a:p>
              <a:endParaRPr/>
            </a:p>
          </p:txBody>
        </p:sp>
        <p:sp>
          <p:nvSpPr>
            <p:cNvPr id="165" name="Internationale betrokkenheid"/>
            <p:cNvSpPr txBox="1"/>
            <p:nvPr/>
          </p:nvSpPr>
          <p:spPr>
            <a:xfrm>
              <a:off x="396792" y="295721"/>
              <a:ext cx="8345588" cy="6785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457200">
                <a:defRPr sz="4800" b="1"/>
              </a:lvl1pPr>
            </a:lstStyle>
            <a:p>
              <a:r>
                <a:t>Internationale betrokkenheid</a:t>
              </a:r>
            </a:p>
          </p:txBody>
        </p:sp>
      </p:grpSp>
      <p:sp>
        <p:nvSpPr>
          <p:cNvPr id="16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163338" y="13070208"/>
            <a:ext cx="396826" cy="385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168" name="Titel van de slide max 1 lijn"/>
          <p:cNvSpPr txBox="1"/>
          <p:nvPr/>
        </p:nvSpPr>
        <p:spPr>
          <a:xfrm>
            <a:off x="3786766" y="1291165"/>
            <a:ext cx="19752569" cy="2749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2438337">
              <a:defRPr sz="8000" b="1">
                <a:solidFill>
                  <a:srgbClr val="004686"/>
                </a:solidFill>
              </a:defRPr>
            </a:pPr>
            <a:r>
              <a:rPr sz="5500" b="0"/>
              <a:t>Internationale &amp; interculturele</a:t>
            </a:r>
            <a:br/>
            <a:r>
              <a:t>competenties </a:t>
            </a:r>
          </a:p>
        </p:txBody>
      </p:sp>
      <p:sp>
        <p:nvSpPr>
          <p:cNvPr id="169" name="Zich internationaal oriënteren…"/>
          <p:cNvSpPr txBox="1"/>
          <p:nvPr/>
        </p:nvSpPr>
        <p:spPr>
          <a:xfrm>
            <a:off x="3874789" y="6254327"/>
            <a:ext cx="19357939" cy="2192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457200" indent="-457200" defTabSz="457200">
              <a:spcBef>
                <a:spcPts val="1500"/>
              </a:spcBef>
              <a:buSzPct val="100000"/>
              <a:buChar char="•"/>
              <a:defRPr sz="4200"/>
            </a:pPr>
            <a:r>
              <a:t>Zich internationaal oriënteren</a:t>
            </a:r>
          </a:p>
          <a:p>
            <a:pPr marL="457200" indent="-457200" defTabSz="457200">
              <a:spcBef>
                <a:spcPts val="1500"/>
              </a:spcBef>
              <a:buSzPct val="100000"/>
              <a:buChar char="•"/>
              <a:defRPr sz="4200"/>
            </a:pPr>
            <a:r>
              <a:t>Een eigen mening vormen over maatschappelijke of internationale onderwerpen</a:t>
            </a:r>
          </a:p>
          <a:p>
            <a:pPr marL="457200" indent="-457200" defTabSz="457200">
              <a:spcBef>
                <a:spcPts val="1500"/>
              </a:spcBef>
              <a:buSzPct val="100000"/>
              <a:buChar char="•"/>
              <a:defRPr sz="4200"/>
            </a:pPr>
            <a:r>
              <a:t>Maatschappelijke betrokkenheid tonen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bullet text"/>
          <p:cNvSpPr txBox="1">
            <a:spLocks noGrp="1"/>
          </p:cNvSpPr>
          <p:nvPr>
            <p:ph type="body" idx="1"/>
          </p:nvPr>
        </p:nvSpPr>
        <p:spPr>
          <a:xfrm>
            <a:off x="3809999" y="4619010"/>
            <a:ext cx="19765370" cy="104807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</a:lvl1pPr>
          </a:lstStyle>
          <a:p>
            <a:r>
              <a:rPr dirty="0">
                <a:solidFill>
                  <a:schemeClr val="tx1"/>
                </a:solidFill>
              </a:rPr>
              <a:t>Divers </a:t>
            </a:r>
            <a:r>
              <a:rPr dirty="0" err="1">
                <a:solidFill>
                  <a:schemeClr val="tx1"/>
                </a:solidFill>
              </a:rPr>
              <a:t>en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internationaal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7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163338" y="13070208"/>
            <a:ext cx="396826" cy="385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173" name="Titel van de slide max 1 lijn"/>
          <p:cNvSpPr txBox="1"/>
          <p:nvPr/>
        </p:nvSpPr>
        <p:spPr>
          <a:xfrm>
            <a:off x="3786766" y="1291165"/>
            <a:ext cx="19752569" cy="2749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2438337">
              <a:defRPr sz="8000" b="1">
                <a:solidFill>
                  <a:srgbClr val="004686"/>
                </a:solidFill>
              </a:defRPr>
            </a:lvl1pPr>
          </a:lstStyle>
          <a:p>
            <a:r>
              <a:t>Internationalisering @ AP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lide bullet text"/>
          <p:cNvSpPr txBox="1">
            <a:spLocks noGrp="1"/>
          </p:cNvSpPr>
          <p:nvPr>
            <p:ph type="body" idx="1"/>
          </p:nvPr>
        </p:nvSpPr>
        <p:spPr>
          <a:xfrm>
            <a:off x="3809999" y="3467544"/>
            <a:ext cx="19765370" cy="1048077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1500"/>
              </a:spcBef>
              <a:buSzPct val="100000"/>
              <a:buChar char="•"/>
              <a:defRPr sz="4300"/>
            </a:pPr>
            <a:r>
              <a:rPr dirty="0" err="1">
                <a:solidFill>
                  <a:schemeClr val="tx1"/>
                </a:solidFill>
              </a:rPr>
              <a:t>Streefdoel</a:t>
            </a:r>
            <a:r>
              <a:rPr dirty="0">
                <a:solidFill>
                  <a:schemeClr val="tx1"/>
                </a:solidFill>
              </a:rPr>
              <a:t> (</a:t>
            </a:r>
            <a:r>
              <a:rPr i="1" dirty="0">
                <a:solidFill>
                  <a:schemeClr val="tx1"/>
                </a:solidFill>
              </a:rPr>
              <a:t>'</a:t>
            </a:r>
            <a:r>
              <a:rPr i="1" dirty="0" err="1">
                <a:solidFill>
                  <a:schemeClr val="tx1"/>
                </a:solidFill>
              </a:rPr>
              <a:t>poort</a:t>
            </a:r>
            <a:r>
              <a:rPr i="1" dirty="0">
                <a:solidFill>
                  <a:schemeClr val="tx1"/>
                </a:solidFill>
              </a:rPr>
              <a:t> op de </a:t>
            </a:r>
            <a:r>
              <a:rPr i="1" dirty="0" err="1">
                <a:solidFill>
                  <a:schemeClr val="tx1"/>
                </a:solidFill>
              </a:rPr>
              <a:t>wereld</a:t>
            </a:r>
            <a:r>
              <a:rPr i="1" dirty="0">
                <a:solidFill>
                  <a:schemeClr val="tx1"/>
                </a:solidFill>
              </a:rPr>
              <a:t>'</a:t>
            </a:r>
            <a:r>
              <a:rPr dirty="0">
                <a:solidFill>
                  <a:schemeClr val="tx1"/>
                </a:solidFill>
              </a:rPr>
              <a:t>): 100% van de AP-</a:t>
            </a:r>
            <a:r>
              <a:rPr dirty="0" err="1">
                <a:solidFill>
                  <a:schemeClr val="tx1"/>
                </a:solidFill>
              </a:rPr>
              <a:t>afgestudeerden</a:t>
            </a:r>
            <a:br>
              <a:rPr dirty="0">
                <a:solidFill>
                  <a:schemeClr val="tx1"/>
                </a:solidFill>
              </a:rPr>
            </a:br>
            <a:r>
              <a:rPr dirty="0" err="1">
                <a:solidFill>
                  <a:schemeClr val="tx1"/>
                </a:solidFill>
              </a:rPr>
              <a:t>heeft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minstens</a:t>
            </a:r>
            <a:r>
              <a:rPr dirty="0">
                <a:solidFill>
                  <a:schemeClr val="tx1"/>
                </a:solidFill>
              </a:rPr>
              <a:t> 10 </a:t>
            </a:r>
            <a:r>
              <a:rPr dirty="0" err="1">
                <a:solidFill>
                  <a:schemeClr val="tx1"/>
                </a:solidFill>
              </a:rPr>
              <a:t>studiepunten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verkregen</a:t>
            </a:r>
            <a:r>
              <a:rPr dirty="0">
                <a:solidFill>
                  <a:schemeClr val="tx1"/>
                </a:solidFill>
              </a:rPr>
              <a:t> </a:t>
            </a:r>
            <a:r>
              <a:rPr dirty="0" err="1">
                <a:solidFill>
                  <a:schemeClr val="tx1"/>
                </a:solidFill>
              </a:rPr>
              <a:t>waarmee</a:t>
            </a:r>
            <a:r>
              <a:rPr dirty="0">
                <a:solidFill>
                  <a:schemeClr val="tx1"/>
                </a:solidFill>
              </a:rPr>
              <a:t> ze ICOM </a:t>
            </a:r>
            <a:r>
              <a:rPr dirty="0" err="1">
                <a:solidFill>
                  <a:schemeClr val="tx1"/>
                </a:solidFill>
              </a:rPr>
              <a:t>konden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verwerven</a:t>
            </a:r>
            <a:r>
              <a:rPr dirty="0">
                <a:solidFill>
                  <a:schemeClr val="tx1"/>
                </a:solidFill>
              </a:rPr>
              <a:t>, </a:t>
            </a:r>
            <a:r>
              <a:rPr dirty="0" err="1">
                <a:solidFill>
                  <a:schemeClr val="tx1"/>
                </a:solidFill>
              </a:rPr>
              <a:t>middels</a:t>
            </a:r>
            <a:r>
              <a:rPr dirty="0">
                <a:solidFill>
                  <a:schemeClr val="tx1"/>
                </a:solidFill>
              </a:rPr>
              <a:t>:</a:t>
            </a:r>
          </a:p>
          <a:p>
            <a:pPr marL="1092200" indent="-457200">
              <a:lnSpc>
                <a:spcPct val="100000"/>
              </a:lnSpc>
              <a:spcBef>
                <a:spcPts val="1500"/>
              </a:spcBef>
              <a:buSzPct val="100000"/>
              <a:buChar char="-"/>
              <a:defRPr sz="3600"/>
            </a:pPr>
            <a:r>
              <a:rPr dirty="0">
                <a:solidFill>
                  <a:schemeClr val="tx1"/>
                </a:solidFill>
              </a:rPr>
              <a:t>Lange </a:t>
            </a:r>
            <a:r>
              <a:rPr dirty="0" err="1">
                <a:solidFill>
                  <a:schemeClr val="tx1"/>
                </a:solidFill>
              </a:rPr>
              <a:t>en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kortere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internationale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mobiliteiten</a:t>
            </a:r>
            <a:endParaRPr dirty="0">
              <a:solidFill>
                <a:schemeClr val="tx1"/>
              </a:solidFill>
            </a:endParaRPr>
          </a:p>
          <a:p>
            <a:pPr marL="1092200" indent="-457200">
              <a:lnSpc>
                <a:spcPct val="100000"/>
              </a:lnSpc>
              <a:spcBef>
                <a:spcPts val="1500"/>
              </a:spcBef>
              <a:buSzPct val="100000"/>
              <a:buChar char="-"/>
              <a:defRPr sz="3600"/>
            </a:pPr>
            <a:r>
              <a:rPr dirty="0" err="1">
                <a:solidFill>
                  <a:schemeClr val="tx1"/>
                </a:solidFill>
              </a:rPr>
              <a:t>Internationalisering</a:t>
            </a:r>
            <a:r>
              <a:rPr dirty="0">
                <a:solidFill>
                  <a:schemeClr val="tx1"/>
                </a:solidFill>
              </a:rPr>
              <a:t> @ home</a:t>
            </a:r>
          </a:p>
          <a:p>
            <a:pPr marL="1092200" indent="-457200">
              <a:lnSpc>
                <a:spcPct val="100000"/>
              </a:lnSpc>
              <a:spcBef>
                <a:spcPts val="1500"/>
              </a:spcBef>
              <a:buSzPct val="100000"/>
              <a:buChar char="-"/>
              <a:defRPr sz="3600"/>
            </a:pPr>
            <a:r>
              <a:rPr dirty="0">
                <a:solidFill>
                  <a:schemeClr val="tx1"/>
                </a:solidFill>
              </a:rPr>
              <a:t>(</a:t>
            </a:r>
            <a:r>
              <a:rPr dirty="0" err="1">
                <a:solidFill>
                  <a:schemeClr val="tx1"/>
                </a:solidFill>
              </a:rPr>
              <a:t>andere</a:t>
            </a:r>
            <a:r>
              <a:rPr dirty="0">
                <a:solidFill>
                  <a:schemeClr val="tx1"/>
                </a:solidFill>
              </a:rPr>
              <a:t>?)</a:t>
            </a:r>
          </a:p>
          <a:p>
            <a:pPr marL="457200" indent="-457200">
              <a:lnSpc>
                <a:spcPct val="100000"/>
              </a:lnSpc>
              <a:spcBef>
                <a:spcPts val="1500"/>
              </a:spcBef>
              <a:buSzPct val="100000"/>
              <a:buChar char="•"/>
              <a:defRPr sz="4300"/>
            </a:pPr>
            <a:endParaRPr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1500"/>
              </a:spcBef>
              <a:buSzPct val="100000"/>
              <a:buChar char="•"/>
              <a:defRPr sz="4300"/>
            </a:pPr>
            <a:r>
              <a:rPr dirty="0" err="1">
                <a:solidFill>
                  <a:schemeClr val="tx1"/>
                </a:solidFill>
              </a:rPr>
              <a:t>Activiteiten</a:t>
            </a:r>
            <a:r>
              <a:rPr dirty="0">
                <a:solidFill>
                  <a:schemeClr val="tx1"/>
                </a:solidFill>
              </a:rPr>
              <a:t> / </a:t>
            </a:r>
            <a:r>
              <a:rPr dirty="0" err="1">
                <a:solidFill>
                  <a:schemeClr val="tx1"/>
                </a:solidFill>
              </a:rPr>
              <a:t>verworven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vaardigheden</a:t>
            </a:r>
            <a:br>
              <a:rPr dirty="0">
                <a:solidFill>
                  <a:schemeClr val="tx1"/>
                </a:solidFill>
              </a:rPr>
            </a:br>
            <a:endParaRPr dirty="0">
              <a:solidFill>
                <a:schemeClr val="tx1"/>
              </a:solidFill>
            </a:endParaRPr>
          </a:p>
          <a:p>
            <a:pPr marL="457200" indent="-457200">
              <a:lnSpc>
                <a:spcPct val="100000"/>
              </a:lnSpc>
              <a:spcBef>
                <a:spcPts val="1500"/>
              </a:spcBef>
              <a:buSzPct val="100000"/>
              <a:buChar char="•"/>
              <a:defRPr sz="4300"/>
            </a:pPr>
            <a:r>
              <a:rPr dirty="0">
                <a:solidFill>
                  <a:schemeClr val="tx1"/>
                </a:solidFill>
              </a:rPr>
              <a:t>Hoe </a:t>
            </a:r>
            <a:r>
              <a:rPr i="1" dirty="0">
                <a:solidFill>
                  <a:schemeClr val="tx1"/>
                </a:solidFill>
              </a:rPr>
              <a:t>‘ICOM-</a:t>
            </a:r>
            <a:r>
              <a:rPr i="1" dirty="0" err="1">
                <a:solidFill>
                  <a:schemeClr val="tx1"/>
                </a:solidFill>
              </a:rPr>
              <a:t>waarde</a:t>
            </a:r>
            <a:r>
              <a:rPr i="1" dirty="0">
                <a:solidFill>
                  <a:schemeClr val="tx1"/>
                </a:solidFill>
              </a:rPr>
              <a:t>' </a:t>
            </a:r>
            <a:r>
              <a:rPr dirty="0" err="1">
                <a:solidFill>
                  <a:schemeClr val="tx1"/>
                </a:solidFill>
              </a:rPr>
              <a:t>leeractiviteiten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zichtbaar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maken</a:t>
            </a:r>
            <a:r>
              <a:rPr dirty="0">
                <a:solidFill>
                  <a:schemeClr val="tx1"/>
                </a:solidFill>
              </a:rPr>
              <a:t>? </a:t>
            </a:r>
          </a:p>
          <a:p>
            <a:pPr marL="1092200" indent="-457200">
              <a:lnSpc>
                <a:spcPct val="100000"/>
              </a:lnSpc>
              <a:spcBef>
                <a:spcPts val="1500"/>
              </a:spcBef>
              <a:buSzPct val="100000"/>
              <a:buChar char="-"/>
              <a:defRPr sz="3600"/>
            </a:pPr>
            <a:r>
              <a:rPr dirty="0" err="1">
                <a:solidFill>
                  <a:schemeClr val="tx1"/>
                </a:solidFill>
              </a:rPr>
              <a:t>Externe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registratie</a:t>
            </a:r>
            <a:r>
              <a:rPr dirty="0">
                <a:solidFill>
                  <a:schemeClr val="tx1"/>
                </a:solidFill>
              </a:rPr>
              <a:t> ICOM-</a:t>
            </a:r>
            <a:r>
              <a:rPr dirty="0" err="1">
                <a:solidFill>
                  <a:schemeClr val="tx1"/>
                </a:solidFill>
              </a:rPr>
              <a:t>bevorderende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activiteiten</a:t>
            </a:r>
            <a:r>
              <a:rPr dirty="0">
                <a:solidFill>
                  <a:schemeClr val="tx1"/>
                </a:solidFill>
              </a:rPr>
              <a:t> @</a:t>
            </a:r>
            <a:r>
              <a:rPr dirty="0" err="1">
                <a:solidFill>
                  <a:schemeClr val="tx1"/>
                </a:solidFill>
              </a:rPr>
              <a:t>Bamaflex</a:t>
            </a:r>
            <a:endParaRPr dirty="0">
              <a:solidFill>
                <a:schemeClr val="tx1"/>
              </a:solidFill>
            </a:endParaRPr>
          </a:p>
          <a:p>
            <a:pPr marL="1092200" indent="-457200">
              <a:lnSpc>
                <a:spcPct val="100000"/>
              </a:lnSpc>
              <a:spcBef>
                <a:spcPts val="1500"/>
              </a:spcBef>
              <a:buSzPct val="100000"/>
              <a:buChar char="-"/>
              <a:defRPr sz="3600"/>
            </a:pPr>
            <a:r>
              <a:rPr dirty="0">
                <a:solidFill>
                  <a:schemeClr val="tx1"/>
                </a:solidFill>
              </a:rPr>
              <a:t>Interne </a:t>
            </a:r>
            <a:r>
              <a:rPr dirty="0" err="1">
                <a:solidFill>
                  <a:schemeClr val="tx1"/>
                </a:solidFill>
              </a:rPr>
              <a:t>valorisatie</a:t>
            </a:r>
            <a:endParaRPr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1500"/>
              </a:spcBef>
              <a:defRPr sz="4300"/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17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163338" y="13070208"/>
            <a:ext cx="396826" cy="385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sp>
        <p:nvSpPr>
          <p:cNvPr id="177" name="Titel van de slide max 1 lijn"/>
          <p:cNvSpPr txBox="1"/>
          <p:nvPr/>
        </p:nvSpPr>
        <p:spPr>
          <a:xfrm>
            <a:off x="3786766" y="1291165"/>
            <a:ext cx="19752569" cy="2749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2438337">
              <a:defRPr sz="8000" b="1">
                <a:solidFill>
                  <a:srgbClr val="004686"/>
                </a:solidFill>
              </a:defRPr>
            </a:lvl1pPr>
          </a:lstStyle>
          <a:p>
            <a:r>
              <a:t>Internationaliseringsbetrachting @ AP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lide bullet text"/>
          <p:cNvSpPr txBox="1">
            <a:spLocks noGrp="1"/>
          </p:cNvSpPr>
          <p:nvPr>
            <p:ph type="body" idx="1"/>
          </p:nvPr>
        </p:nvSpPr>
        <p:spPr>
          <a:xfrm>
            <a:off x="3809999" y="4619010"/>
            <a:ext cx="19765370" cy="1048077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50000"/>
              </a:lnSpc>
            </a:pPr>
            <a:r>
              <a:rPr dirty="0" err="1">
                <a:solidFill>
                  <a:schemeClr val="tx1"/>
                </a:solidFill>
              </a:rPr>
              <a:t>Graduaatopleidingen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kantelen</a:t>
            </a:r>
            <a:r>
              <a:rPr dirty="0">
                <a:solidFill>
                  <a:schemeClr val="tx1"/>
                </a:solidFill>
              </a:rPr>
              <a:t> in NADAT AP </a:t>
            </a:r>
            <a:r>
              <a:rPr dirty="0" err="1">
                <a:solidFill>
                  <a:schemeClr val="tx1"/>
                </a:solidFill>
              </a:rPr>
              <a:t>dat</a:t>
            </a:r>
            <a:r>
              <a:rPr dirty="0">
                <a:solidFill>
                  <a:schemeClr val="tx1"/>
                </a:solidFill>
              </a:rPr>
              <a:t> </a:t>
            </a:r>
            <a:r>
              <a:rPr dirty="0" err="1">
                <a:solidFill>
                  <a:schemeClr val="tx1"/>
                </a:solidFill>
              </a:rPr>
              <a:t>ambitieus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inclusief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internationaliseringsstreven</a:t>
            </a:r>
            <a:r>
              <a:rPr dirty="0">
                <a:solidFill>
                  <a:schemeClr val="tx1"/>
                </a:solidFill>
              </a:rPr>
              <a:t> </a:t>
            </a:r>
            <a:r>
              <a:rPr dirty="0" err="1">
                <a:solidFill>
                  <a:schemeClr val="tx1"/>
                </a:solidFill>
              </a:rPr>
              <a:t>optekende</a:t>
            </a:r>
            <a:r>
              <a:rPr dirty="0">
                <a:solidFill>
                  <a:schemeClr val="tx1"/>
                </a:solidFill>
              </a:rPr>
              <a:t>, maar VOOR het </a:t>
            </a:r>
            <a:r>
              <a:rPr dirty="0" err="1">
                <a:solidFill>
                  <a:schemeClr val="tx1"/>
                </a:solidFill>
              </a:rPr>
              <a:t>vraagstuk</a:t>
            </a:r>
            <a:br>
              <a:rPr dirty="0">
                <a:solidFill>
                  <a:schemeClr val="tx1"/>
                </a:solidFill>
              </a:rPr>
            </a:br>
            <a:r>
              <a:rPr dirty="0">
                <a:solidFill>
                  <a:schemeClr val="tx1"/>
                </a:solidFill>
              </a:rPr>
              <a:t>over </a:t>
            </a:r>
            <a:r>
              <a:rPr dirty="0" err="1">
                <a:solidFill>
                  <a:schemeClr val="tx1"/>
                </a:solidFill>
              </a:rPr>
              <a:t>relatie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tussen</a:t>
            </a:r>
            <a:r>
              <a:rPr dirty="0">
                <a:solidFill>
                  <a:schemeClr val="tx1"/>
                </a:solidFill>
              </a:rPr>
              <a:t> (I) </a:t>
            </a:r>
            <a:r>
              <a:rPr dirty="0" err="1">
                <a:solidFill>
                  <a:schemeClr val="tx1"/>
                </a:solidFill>
              </a:rPr>
              <a:t>activiteiten</a:t>
            </a:r>
            <a:r>
              <a:rPr dirty="0">
                <a:solidFill>
                  <a:schemeClr val="tx1"/>
                </a:solidFill>
              </a:rPr>
              <a:t> &amp; ICOM </a:t>
            </a:r>
            <a:r>
              <a:rPr dirty="0" err="1">
                <a:solidFill>
                  <a:schemeClr val="tx1"/>
                </a:solidFill>
              </a:rPr>
              <a:t>werd</a:t>
            </a:r>
            <a:r>
              <a:rPr dirty="0">
                <a:solidFill>
                  <a:schemeClr val="tx1"/>
                </a:solidFill>
              </a:rPr>
              <a:t> </a:t>
            </a:r>
            <a:r>
              <a:rPr dirty="0" err="1">
                <a:solidFill>
                  <a:schemeClr val="tx1"/>
                </a:solidFill>
              </a:rPr>
              <a:t>opgelosreduceren</a:t>
            </a:r>
            <a:r>
              <a:rPr dirty="0">
                <a:solidFill>
                  <a:schemeClr val="tx1"/>
                </a:solidFill>
              </a:rPr>
              <a:t> tot </a:t>
            </a:r>
            <a:r>
              <a:rPr i="1" dirty="0">
                <a:solidFill>
                  <a:schemeClr val="tx1"/>
                </a:solidFill>
              </a:rPr>
              <a:t>‘</a:t>
            </a:r>
            <a:r>
              <a:rPr i="1" dirty="0" err="1">
                <a:solidFill>
                  <a:schemeClr val="tx1"/>
                </a:solidFill>
              </a:rPr>
              <a:t>internationale</a:t>
            </a:r>
            <a:r>
              <a:rPr i="1" dirty="0">
                <a:solidFill>
                  <a:schemeClr val="tx1"/>
                </a:solidFill>
              </a:rPr>
              <a:t> </a:t>
            </a:r>
            <a:r>
              <a:rPr i="1" dirty="0" err="1">
                <a:solidFill>
                  <a:schemeClr val="tx1"/>
                </a:solidFill>
              </a:rPr>
              <a:t>mobiliteit</a:t>
            </a:r>
            <a:r>
              <a:rPr i="1" dirty="0">
                <a:solidFill>
                  <a:schemeClr val="tx1"/>
                </a:solidFill>
              </a:rPr>
              <a:t>’</a:t>
            </a:r>
          </a:p>
        </p:txBody>
      </p:sp>
      <p:sp>
        <p:nvSpPr>
          <p:cNvPr id="18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163338" y="13070208"/>
            <a:ext cx="396826" cy="385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181" name="Titel van de slide max 1 lijn"/>
          <p:cNvSpPr txBox="1"/>
          <p:nvPr/>
        </p:nvSpPr>
        <p:spPr>
          <a:xfrm>
            <a:off x="3786766" y="1291165"/>
            <a:ext cx="19752569" cy="1305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2438337">
              <a:defRPr sz="8000" b="1">
                <a:solidFill>
                  <a:srgbClr val="004686"/>
                </a:solidFill>
              </a:defRPr>
            </a:lvl1pPr>
          </a:lstStyle>
          <a:p>
            <a:r>
              <a:t>Wat met de graduaatopleidingen?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lide bullet text"/>
          <p:cNvSpPr txBox="1">
            <a:spLocks noGrp="1"/>
          </p:cNvSpPr>
          <p:nvPr>
            <p:ph type="body" idx="1"/>
          </p:nvPr>
        </p:nvSpPr>
        <p:spPr>
          <a:xfrm>
            <a:off x="3809999" y="4619010"/>
            <a:ext cx="20087831" cy="1048077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50000"/>
              </a:lnSpc>
            </a:pPr>
            <a:r>
              <a:rPr dirty="0">
                <a:solidFill>
                  <a:schemeClr val="tx1"/>
                </a:solidFill>
              </a:rPr>
              <a:t>          </a:t>
            </a:r>
            <a:r>
              <a:rPr dirty="0" err="1">
                <a:solidFill>
                  <a:schemeClr val="tx1"/>
                </a:solidFill>
              </a:rPr>
              <a:t>Graduaatopleidingen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vrezen</a:t>
            </a:r>
            <a:r>
              <a:rPr dirty="0">
                <a:solidFill>
                  <a:schemeClr val="tx1"/>
                </a:solidFill>
              </a:rPr>
              <a:t> one-size-fits-all </a:t>
            </a:r>
            <a:r>
              <a:rPr dirty="0" err="1">
                <a:solidFill>
                  <a:schemeClr val="tx1"/>
                </a:solidFill>
              </a:rPr>
              <a:t>activiteiten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te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i="1" dirty="0">
                <a:solidFill>
                  <a:schemeClr val="tx1"/>
                </a:solidFill>
              </a:rPr>
              <a:t>‘</a:t>
            </a:r>
            <a:r>
              <a:rPr i="1" dirty="0" err="1">
                <a:solidFill>
                  <a:schemeClr val="tx1"/>
                </a:solidFill>
              </a:rPr>
              <a:t>moeten</a:t>
            </a:r>
            <a:r>
              <a:rPr i="1" dirty="0">
                <a:solidFill>
                  <a:schemeClr val="tx1"/>
                </a:solidFill>
              </a:rPr>
              <a:t>’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inrichten</a:t>
            </a:r>
            <a:r>
              <a:rPr dirty="0">
                <a:solidFill>
                  <a:schemeClr val="tx1"/>
                </a:solidFill>
              </a:rPr>
              <a:t>, die </a:t>
            </a:r>
            <a:r>
              <a:rPr dirty="0" err="1">
                <a:solidFill>
                  <a:schemeClr val="tx1"/>
                </a:solidFill>
              </a:rPr>
              <a:t>haaks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staan</a:t>
            </a:r>
            <a:r>
              <a:rPr dirty="0">
                <a:solidFill>
                  <a:schemeClr val="tx1"/>
                </a:solidFill>
              </a:rPr>
              <a:t> op </a:t>
            </a:r>
            <a:r>
              <a:rPr dirty="0" err="1">
                <a:solidFill>
                  <a:schemeClr val="tx1"/>
                </a:solidFill>
              </a:rPr>
              <a:t>hun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bijzonderheid</a:t>
            </a:r>
            <a:r>
              <a:rPr dirty="0">
                <a:solidFill>
                  <a:schemeClr val="tx1"/>
                </a:solidFill>
              </a:rPr>
              <a:t> (</a:t>
            </a:r>
            <a:r>
              <a:rPr dirty="0" err="1">
                <a:solidFill>
                  <a:schemeClr val="tx1"/>
                </a:solidFill>
              </a:rPr>
              <a:t>individuele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trajecten</a:t>
            </a:r>
            <a:br>
              <a:rPr dirty="0">
                <a:solidFill>
                  <a:schemeClr val="tx1"/>
                </a:solidFill>
              </a:rPr>
            </a:br>
            <a:r>
              <a:rPr dirty="0">
                <a:solidFill>
                  <a:schemeClr val="tx1"/>
                </a:solidFill>
              </a:rPr>
              <a:t>op </a:t>
            </a:r>
            <a:r>
              <a:rPr dirty="0" err="1">
                <a:solidFill>
                  <a:schemeClr val="tx1"/>
                </a:solidFill>
              </a:rPr>
              <a:t>maat</a:t>
            </a:r>
            <a:r>
              <a:rPr dirty="0">
                <a:solidFill>
                  <a:schemeClr val="tx1"/>
                </a:solidFill>
              </a:rPr>
              <a:t> van </a:t>
            </a:r>
            <a:r>
              <a:rPr dirty="0" err="1">
                <a:solidFill>
                  <a:schemeClr val="tx1"/>
                </a:solidFill>
              </a:rPr>
              <a:t>oa</a:t>
            </a:r>
            <a:r>
              <a:rPr dirty="0">
                <a:solidFill>
                  <a:schemeClr val="tx1"/>
                </a:solidFill>
              </a:rPr>
              <a:t>. </a:t>
            </a:r>
            <a:r>
              <a:rPr dirty="0" err="1">
                <a:solidFill>
                  <a:schemeClr val="tx1"/>
                </a:solidFill>
              </a:rPr>
              <a:t>zij-instromers</a:t>
            </a:r>
            <a:r>
              <a:rPr dirty="0">
                <a:solidFill>
                  <a:schemeClr val="tx1"/>
                </a:solidFill>
              </a:rPr>
              <a:t>), die </a:t>
            </a:r>
            <a:r>
              <a:rPr dirty="0" err="1">
                <a:solidFill>
                  <a:schemeClr val="tx1"/>
                </a:solidFill>
              </a:rPr>
              <a:t>weinig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meerwaarde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voor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graduaatstudenten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belooft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en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waarvoor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hun</a:t>
            </a:r>
            <a:r>
              <a:rPr dirty="0">
                <a:solidFill>
                  <a:schemeClr val="tx1"/>
                </a:solidFill>
              </a:rPr>
              <a:t> curriculum </a:t>
            </a:r>
            <a:r>
              <a:rPr dirty="0" err="1">
                <a:solidFill>
                  <a:schemeClr val="tx1"/>
                </a:solidFill>
              </a:rPr>
              <a:t>weinig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ruimte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laat</a:t>
            </a:r>
            <a:r>
              <a:rPr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163338" y="13070208"/>
            <a:ext cx="396826" cy="385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185" name="Titel van de slide max 1 lijn"/>
          <p:cNvSpPr txBox="1"/>
          <p:nvPr/>
        </p:nvSpPr>
        <p:spPr>
          <a:xfrm>
            <a:off x="3786766" y="1291165"/>
            <a:ext cx="19752569" cy="1305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2438337">
              <a:defRPr sz="8000" b="1">
                <a:solidFill>
                  <a:srgbClr val="004686"/>
                </a:solidFill>
              </a:defRPr>
            </a:lvl1pPr>
          </a:lstStyle>
          <a:p>
            <a:r>
              <a:t>Wat met de graduaatopleidingen?</a:t>
            </a:r>
          </a:p>
        </p:txBody>
      </p:sp>
      <p:sp>
        <p:nvSpPr>
          <p:cNvPr id="186" name="Pijl"/>
          <p:cNvSpPr/>
          <p:nvPr/>
        </p:nvSpPr>
        <p:spPr>
          <a:xfrm>
            <a:off x="3953933" y="4750646"/>
            <a:ext cx="1221648" cy="833703"/>
          </a:xfrm>
          <a:prstGeom prst="rightArrow">
            <a:avLst>
              <a:gd name="adj1" fmla="val 28953"/>
              <a:gd name="adj2" fmla="val 70612"/>
            </a:avLst>
          </a:prstGeom>
          <a:solidFill>
            <a:srgbClr val="5BCBF5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lide bullet text"/>
          <p:cNvSpPr txBox="1">
            <a:spLocks noGrp="1"/>
          </p:cNvSpPr>
          <p:nvPr>
            <p:ph type="body" idx="1"/>
          </p:nvPr>
        </p:nvSpPr>
        <p:spPr>
          <a:xfrm>
            <a:off x="3809999" y="4619010"/>
            <a:ext cx="19765370" cy="1048077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50000"/>
              </a:lnSpc>
            </a:pPr>
            <a:r>
              <a:rPr dirty="0">
                <a:solidFill>
                  <a:schemeClr val="tx1"/>
                </a:solidFill>
              </a:rPr>
              <a:t>         </a:t>
            </a:r>
            <a:r>
              <a:rPr i="1" dirty="0">
                <a:solidFill>
                  <a:schemeClr val="tx1"/>
                </a:solidFill>
              </a:rPr>
              <a:t>‘</a:t>
            </a:r>
            <a:r>
              <a:rPr i="1" dirty="0" err="1">
                <a:solidFill>
                  <a:schemeClr val="tx1"/>
                </a:solidFill>
              </a:rPr>
              <a:t>internationaliseren</a:t>
            </a:r>
            <a:r>
              <a:rPr i="1" dirty="0">
                <a:solidFill>
                  <a:schemeClr val="tx1"/>
                </a:solidFill>
              </a:rPr>
              <a:t>’ </a:t>
            </a:r>
            <a:r>
              <a:rPr dirty="0" err="1">
                <a:solidFill>
                  <a:schemeClr val="tx1"/>
                </a:solidFill>
              </a:rPr>
              <a:t>eerder</a:t>
            </a:r>
            <a:r>
              <a:rPr dirty="0">
                <a:solidFill>
                  <a:schemeClr val="tx1"/>
                </a:solidFill>
              </a:rPr>
              <a:t> </a:t>
            </a:r>
            <a:r>
              <a:rPr dirty="0" err="1">
                <a:solidFill>
                  <a:schemeClr val="tx1"/>
                </a:solidFill>
              </a:rPr>
              <a:t>valoriseren</a:t>
            </a:r>
            <a:r>
              <a:rPr dirty="0">
                <a:solidFill>
                  <a:schemeClr val="tx1"/>
                </a:solidFill>
              </a:rPr>
              <a:t> </a:t>
            </a:r>
            <a:r>
              <a:rPr dirty="0" err="1">
                <a:solidFill>
                  <a:schemeClr val="tx1"/>
                </a:solidFill>
              </a:rPr>
              <a:t>naar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verworven</a:t>
            </a:r>
            <a:r>
              <a:rPr dirty="0">
                <a:solidFill>
                  <a:schemeClr val="tx1"/>
                </a:solidFill>
              </a:rPr>
              <a:t> ICOM, </a:t>
            </a:r>
            <a:br>
              <a:rPr dirty="0">
                <a:solidFill>
                  <a:schemeClr val="tx1"/>
                </a:solidFill>
              </a:rPr>
            </a:br>
            <a:r>
              <a:rPr dirty="0" err="1">
                <a:solidFill>
                  <a:schemeClr val="tx1"/>
                </a:solidFill>
              </a:rPr>
              <a:t>niet</a:t>
            </a:r>
            <a:r>
              <a:rPr dirty="0">
                <a:solidFill>
                  <a:schemeClr val="tx1"/>
                </a:solidFill>
              </a:rPr>
              <a:t> in 1-op-1 </a:t>
            </a:r>
            <a:r>
              <a:rPr dirty="0" err="1">
                <a:solidFill>
                  <a:schemeClr val="tx1"/>
                </a:solidFill>
              </a:rPr>
              <a:t>relatie</a:t>
            </a:r>
            <a:r>
              <a:rPr dirty="0">
                <a:solidFill>
                  <a:schemeClr val="tx1"/>
                </a:solidFill>
              </a:rPr>
              <a:t> met </a:t>
            </a:r>
            <a:r>
              <a:rPr dirty="0" err="1">
                <a:solidFill>
                  <a:schemeClr val="tx1"/>
                </a:solidFill>
              </a:rPr>
              <a:t>activiteiten</a:t>
            </a:r>
            <a:r>
              <a:rPr dirty="0">
                <a:solidFill>
                  <a:schemeClr val="tx1"/>
                </a:solidFill>
              </a:rPr>
              <a:t> &amp; die </a:t>
            </a:r>
            <a:r>
              <a:rPr dirty="0" err="1">
                <a:solidFill>
                  <a:schemeClr val="tx1"/>
                </a:solidFill>
              </a:rPr>
              <a:t>activiteiten</a:t>
            </a:r>
            <a:r>
              <a:rPr dirty="0">
                <a:solidFill>
                  <a:schemeClr val="tx1"/>
                </a:solidFill>
              </a:rPr>
              <a:t> al </a:t>
            </a:r>
            <a:r>
              <a:rPr dirty="0" err="1">
                <a:solidFill>
                  <a:schemeClr val="tx1"/>
                </a:solidFill>
              </a:rPr>
              <a:t>helemaal</a:t>
            </a:r>
            <a:br>
              <a:rPr dirty="0">
                <a:solidFill>
                  <a:schemeClr val="tx1"/>
                </a:solidFill>
              </a:rPr>
            </a:br>
            <a:r>
              <a:rPr dirty="0" err="1">
                <a:solidFill>
                  <a:schemeClr val="tx1"/>
                </a:solidFill>
              </a:rPr>
              <a:t>niet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reduceren</a:t>
            </a:r>
            <a:r>
              <a:rPr dirty="0">
                <a:solidFill>
                  <a:schemeClr val="tx1"/>
                </a:solidFill>
              </a:rPr>
              <a:t> tot </a:t>
            </a:r>
            <a:r>
              <a:rPr i="1" dirty="0">
                <a:solidFill>
                  <a:schemeClr val="tx1"/>
                </a:solidFill>
              </a:rPr>
              <a:t>‘</a:t>
            </a:r>
            <a:r>
              <a:rPr i="1" dirty="0" err="1">
                <a:solidFill>
                  <a:schemeClr val="tx1"/>
                </a:solidFill>
              </a:rPr>
              <a:t>internationale</a:t>
            </a:r>
            <a:r>
              <a:rPr i="1" dirty="0">
                <a:solidFill>
                  <a:schemeClr val="tx1"/>
                </a:solidFill>
              </a:rPr>
              <a:t> </a:t>
            </a:r>
            <a:r>
              <a:rPr i="1" dirty="0" err="1">
                <a:solidFill>
                  <a:schemeClr val="tx1"/>
                </a:solidFill>
              </a:rPr>
              <a:t>mobiliteit</a:t>
            </a:r>
            <a:r>
              <a:rPr i="1" dirty="0">
                <a:solidFill>
                  <a:schemeClr val="tx1"/>
                </a:solidFill>
              </a:rPr>
              <a:t>’</a:t>
            </a:r>
          </a:p>
        </p:txBody>
      </p:sp>
      <p:sp>
        <p:nvSpPr>
          <p:cNvPr id="18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163338" y="13070208"/>
            <a:ext cx="396826" cy="385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190" name="Titel van de slide max 1 lijn"/>
          <p:cNvSpPr txBox="1"/>
          <p:nvPr/>
        </p:nvSpPr>
        <p:spPr>
          <a:xfrm>
            <a:off x="3786766" y="1291165"/>
            <a:ext cx="19752569" cy="1305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2438337">
              <a:defRPr sz="8000" b="1">
                <a:solidFill>
                  <a:srgbClr val="004686"/>
                </a:solidFill>
              </a:defRPr>
            </a:lvl1pPr>
          </a:lstStyle>
          <a:p>
            <a:r>
              <a:t>Wat met de graduaatopleidingen?</a:t>
            </a:r>
          </a:p>
        </p:txBody>
      </p:sp>
      <p:sp>
        <p:nvSpPr>
          <p:cNvPr id="191" name="Dubbele pijl"/>
          <p:cNvSpPr/>
          <p:nvPr/>
        </p:nvSpPr>
        <p:spPr>
          <a:xfrm>
            <a:off x="3213100" y="4768426"/>
            <a:ext cx="1923058" cy="859103"/>
          </a:xfrm>
          <a:prstGeom prst="leftRightArrow">
            <a:avLst>
              <a:gd name="adj1" fmla="val 32000"/>
              <a:gd name="adj2" fmla="val 65045"/>
            </a:avLst>
          </a:prstGeom>
          <a:solidFill>
            <a:srgbClr val="5BCBF5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163338" y="13070208"/>
            <a:ext cx="396826" cy="385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194" name="Titel van de slide max 1 lijn"/>
          <p:cNvSpPr txBox="1"/>
          <p:nvPr/>
        </p:nvSpPr>
        <p:spPr>
          <a:xfrm>
            <a:off x="3786766" y="1291165"/>
            <a:ext cx="19752569" cy="2749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2438337">
              <a:defRPr sz="8000" b="1">
                <a:solidFill>
                  <a:srgbClr val="004686"/>
                </a:solidFill>
              </a:defRPr>
            </a:lvl1pPr>
          </a:lstStyle>
          <a:p>
            <a:r>
              <a:t>Hoe ICOM zichtbaar maken?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Blikopener"/>
          <p:cNvSpPr txBox="1">
            <a:spLocks noGrp="1"/>
          </p:cNvSpPr>
          <p:nvPr>
            <p:ph type="title"/>
          </p:nvPr>
        </p:nvSpPr>
        <p:spPr>
          <a:xfrm>
            <a:off x="7234763" y="4495656"/>
            <a:ext cx="16446178" cy="209526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 sz="7000"/>
            </a:pPr>
            <a:r>
              <a:rPr sz="6500"/>
              <a:t>Kunnen ICOM de internationalisering</a:t>
            </a:r>
            <a:br>
              <a:rPr sz="6500"/>
            </a:br>
            <a:r>
              <a:rPr sz="6500"/>
              <a:t>van graduaatsopleidingen verder helpen?</a:t>
            </a:r>
            <a:r>
              <a:t> </a:t>
            </a:r>
          </a:p>
        </p:txBody>
      </p:sp>
      <p:sp>
        <p:nvSpPr>
          <p:cNvPr id="88" name="Presentator 02"/>
          <p:cNvSpPr txBox="1">
            <a:spLocks noGrp="1"/>
          </p:cNvSpPr>
          <p:nvPr>
            <p:ph type="body" sz="quarter" idx="1"/>
          </p:nvPr>
        </p:nvSpPr>
        <p:spPr>
          <a:xfrm>
            <a:off x="7257815" y="8179357"/>
            <a:ext cx="7737545" cy="744734"/>
          </a:xfrm>
          <a:prstGeom prst="rect">
            <a:avLst/>
          </a:prstGeom>
        </p:spPr>
        <p:txBody>
          <a:bodyPr/>
          <a:lstStyle>
            <a:lvl1pPr>
              <a:defRPr sz="3600" i="0"/>
            </a:lvl1pPr>
          </a:lstStyle>
          <a:p>
            <a:r>
              <a:t>An Vranckx en Karolien Brusselle</a:t>
            </a:r>
          </a:p>
        </p:txBody>
      </p:sp>
      <p:sp>
        <p:nvSpPr>
          <p:cNvPr id="89" name="Rechthoek"/>
          <p:cNvSpPr/>
          <p:nvPr/>
        </p:nvSpPr>
        <p:spPr>
          <a:xfrm>
            <a:off x="-7243" y="-6388"/>
            <a:ext cx="24398486" cy="13714749"/>
          </a:xfrm>
          <a:prstGeom prst="rect">
            <a:avLst/>
          </a:prstGeom>
          <a:ln w="25400">
            <a:solidFill>
              <a:srgbClr val="535353"/>
            </a:solidFill>
            <a:miter/>
          </a:ln>
        </p:spPr>
        <p:txBody>
          <a:bodyPr lIns="91438" tIns="91438" rIns="91438" bIns="91438" anchor="ctr"/>
          <a:lstStyle/>
          <a:p>
            <a:endParaRPr/>
          </a:p>
        </p:txBody>
      </p:sp>
      <p:sp>
        <p:nvSpPr>
          <p:cNvPr id="90" name="Lijn"/>
          <p:cNvSpPr/>
          <p:nvPr/>
        </p:nvSpPr>
        <p:spPr>
          <a:xfrm flipV="1">
            <a:off x="14374098" y="8180385"/>
            <a:ext cx="2" cy="1637321"/>
          </a:xfrm>
          <a:prstGeom prst="line">
            <a:avLst/>
          </a:prstGeom>
          <a:ln w="25400" cap="rnd">
            <a:solidFill>
              <a:srgbClr val="535353"/>
            </a:solidFill>
            <a:custDash>
              <a:ds d="100000" sp="200000"/>
            </a:custDash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1" name="functie presentator 01"/>
          <p:cNvSpPr txBox="1"/>
          <p:nvPr/>
        </p:nvSpPr>
        <p:spPr>
          <a:xfrm>
            <a:off x="7257815" y="8860314"/>
            <a:ext cx="6096005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2438337">
              <a:defRPr sz="2400" i="1">
                <a:solidFill>
                  <a:srgbClr val="5E5E5E"/>
                </a:solidFill>
              </a:defRPr>
            </a:lvl1pPr>
          </a:lstStyle>
          <a:p>
            <a:r>
              <a:t>AP Hogeschool</a:t>
            </a:r>
          </a:p>
        </p:txBody>
      </p:sp>
      <p:sp>
        <p:nvSpPr>
          <p:cNvPr id="92" name="Blikopener"/>
          <p:cNvSpPr txBox="1"/>
          <p:nvPr/>
        </p:nvSpPr>
        <p:spPr>
          <a:xfrm>
            <a:off x="12907429" y="1007473"/>
            <a:ext cx="10658415" cy="10183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defTabSz="2438337">
              <a:defRPr sz="4500" b="1">
                <a:solidFill>
                  <a:srgbClr val="ED4E53"/>
                </a:solidFill>
              </a:defRPr>
            </a:pPr>
            <a:r>
              <a:t>Idee-doos-moment</a:t>
            </a:r>
          </a:p>
          <a:p>
            <a:pPr algn="r" defTabSz="2438337">
              <a:defRPr sz="2500"/>
            </a:pPr>
            <a:r>
              <a:t>Gent - 20 juni 2022</a:t>
            </a:r>
          </a:p>
        </p:txBody>
      </p:sp>
      <p:sp>
        <p:nvSpPr>
          <p:cNvPr id="93" name="Blikopener"/>
          <p:cNvSpPr txBox="1"/>
          <p:nvPr/>
        </p:nvSpPr>
        <p:spPr>
          <a:xfrm>
            <a:off x="7234763" y="6703146"/>
            <a:ext cx="16446178" cy="744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2438337">
              <a:defRPr sz="5000">
                <a:solidFill>
                  <a:srgbClr val="004686"/>
                </a:solidFill>
              </a:defRPr>
            </a:lvl1pPr>
          </a:lstStyle>
          <a:p>
            <a:pPr>
              <a:defRPr b="1"/>
            </a:pPr>
            <a:r>
              <a:rPr b="0"/>
              <a:t>Een verkenning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163338" y="13070208"/>
            <a:ext cx="396826" cy="385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197" name="Titel van de slide max 1 lijn"/>
          <p:cNvSpPr txBox="1"/>
          <p:nvPr/>
        </p:nvSpPr>
        <p:spPr>
          <a:xfrm>
            <a:off x="3786766" y="1291165"/>
            <a:ext cx="19752569" cy="2476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2438337">
              <a:defRPr sz="8000" b="1">
                <a:solidFill>
                  <a:srgbClr val="004686"/>
                </a:solidFill>
              </a:defRPr>
            </a:lvl1pPr>
          </a:lstStyle>
          <a:p>
            <a:r>
              <a:t>ICOM in de graduaatsopleidingen </a:t>
            </a:r>
          </a:p>
        </p:txBody>
      </p:sp>
      <p:sp>
        <p:nvSpPr>
          <p:cNvPr id="198" name="Uitlichten ICOM potentieel van de 16 AP graduaatsopleidingen op leerdoelniveau…"/>
          <p:cNvSpPr txBox="1"/>
          <p:nvPr/>
        </p:nvSpPr>
        <p:spPr>
          <a:xfrm>
            <a:off x="3823989" y="6084994"/>
            <a:ext cx="8014561" cy="3348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457200" indent="-457200" defTabSz="457200">
              <a:spcBef>
                <a:spcPts val="2500"/>
              </a:spcBef>
              <a:buSzPct val="100000"/>
              <a:buChar char="•"/>
              <a:defRPr sz="4200"/>
            </a:pPr>
            <a:r>
              <a:t>Uitlichten ICOM potentieel van de 16 AP graduaatsopleidingen op leerdoelniveau </a:t>
            </a:r>
          </a:p>
          <a:p>
            <a:pPr marL="457200" indent="-457200" defTabSz="457200">
              <a:spcBef>
                <a:spcPts val="2500"/>
              </a:spcBef>
              <a:buSzPct val="100000"/>
              <a:buChar char="•"/>
              <a:defRPr sz="4200"/>
            </a:pPr>
            <a:r>
              <a:t>Ruim geïnterpreteerd, nog geen helder AP kader</a:t>
            </a:r>
          </a:p>
        </p:txBody>
      </p:sp>
      <p:grpSp>
        <p:nvGrpSpPr>
          <p:cNvPr id="201" name="Groepeer"/>
          <p:cNvGrpSpPr/>
          <p:nvPr/>
        </p:nvGrpSpPr>
        <p:grpSpPr>
          <a:xfrm>
            <a:off x="3801533" y="4044888"/>
            <a:ext cx="7917326" cy="1270001"/>
            <a:chOff x="0" y="0"/>
            <a:chExt cx="7917325" cy="1270000"/>
          </a:xfrm>
        </p:grpSpPr>
        <p:sp>
          <p:nvSpPr>
            <p:cNvPr id="199" name="Rechthoek"/>
            <p:cNvSpPr/>
            <p:nvPr/>
          </p:nvSpPr>
          <p:spPr>
            <a:xfrm>
              <a:off x="0" y="0"/>
              <a:ext cx="7917326" cy="1270000"/>
            </a:xfrm>
            <a:prstGeom prst="rect">
              <a:avLst/>
            </a:prstGeom>
            <a:solidFill>
              <a:srgbClr val="5BCBF5"/>
            </a:solidFill>
            <a:ln w="12700" cap="flat">
              <a:noFill/>
              <a:miter lim="400000"/>
            </a:ln>
            <a:effectLst/>
          </p:spPr>
          <p:txBody>
            <a:bodyPr wrap="square" lIns="91438" tIns="91438" rIns="91438" bIns="91438" numCol="1" anchor="ctr">
              <a:noAutofit/>
            </a:bodyPr>
            <a:lstStyle/>
            <a:p>
              <a:endParaRPr/>
            </a:p>
          </p:txBody>
        </p:sp>
        <p:sp>
          <p:nvSpPr>
            <p:cNvPr id="200" name="Oefening"/>
            <p:cNvSpPr txBox="1"/>
            <p:nvPr/>
          </p:nvSpPr>
          <p:spPr>
            <a:xfrm>
              <a:off x="2135409" y="319254"/>
              <a:ext cx="3383434" cy="6785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defTabSz="457200">
                <a:defRPr sz="4800" b="1">
                  <a:solidFill>
                    <a:srgbClr val="FFFFFF"/>
                  </a:solidFill>
                </a:defRPr>
              </a:pPr>
              <a:r>
                <a:t>Oefening</a:t>
              </a:r>
              <a:r>
                <a:rPr sz="1200">
                  <a:solidFill>
                    <a:srgbClr val="000000"/>
                  </a:solidFill>
                </a:rPr>
                <a:t> </a:t>
              </a:r>
            </a:p>
          </p:txBody>
        </p:sp>
      </p:grpSp>
      <p:sp>
        <p:nvSpPr>
          <p:cNvPr id="202" name="Belang/gewicht van de ICOM per opleiding…"/>
          <p:cNvSpPr txBox="1"/>
          <p:nvPr/>
        </p:nvSpPr>
        <p:spPr>
          <a:xfrm>
            <a:off x="13391322" y="6169661"/>
            <a:ext cx="7378056" cy="3665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457200" indent="-457200" defTabSz="457200">
              <a:spcBef>
                <a:spcPts val="2500"/>
              </a:spcBef>
              <a:buSzPct val="100000"/>
              <a:buChar char="•"/>
              <a:defRPr sz="4200"/>
            </a:pPr>
            <a:r>
              <a:t>Belang/gewicht van de ICOM</a:t>
            </a:r>
            <a:br/>
            <a:r>
              <a:t>per opleiding</a:t>
            </a:r>
          </a:p>
          <a:p>
            <a:pPr marL="457200" indent="-457200" defTabSz="457200">
              <a:spcBef>
                <a:spcPts val="2500"/>
              </a:spcBef>
              <a:buSzPct val="100000"/>
              <a:buChar char="•"/>
              <a:defRPr sz="4200"/>
            </a:pPr>
            <a:r>
              <a:t>Verhouding per trajectschijf</a:t>
            </a:r>
          </a:p>
          <a:p>
            <a:pPr marL="457200" indent="-457200" defTabSz="457200">
              <a:spcBef>
                <a:spcPts val="2500"/>
              </a:spcBef>
              <a:buSzPct val="100000"/>
              <a:buChar char="•"/>
              <a:defRPr sz="4200"/>
            </a:pPr>
            <a:r>
              <a:t>Startpunt in evaluatie van</a:t>
            </a:r>
            <a:br/>
            <a:r>
              <a:t>die opleidingen</a:t>
            </a:r>
          </a:p>
        </p:txBody>
      </p:sp>
      <p:grpSp>
        <p:nvGrpSpPr>
          <p:cNvPr id="205" name="Groepeer"/>
          <p:cNvGrpSpPr/>
          <p:nvPr/>
        </p:nvGrpSpPr>
        <p:grpSpPr>
          <a:xfrm>
            <a:off x="13318066" y="4044888"/>
            <a:ext cx="7917326" cy="1270001"/>
            <a:chOff x="0" y="0"/>
            <a:chExt cx="7917325" cy="1270000"/>
          </a:xfrm>
        </p:grpSpPr>
        <p:sp>
          <p:nvSpPr>
            <p:cNvPr id="203" name="Rechthoek"/>
            <p:cNvSpPr/>
            <p:nvPr/>
          </p:nvSpPr>
          <p:spPr>
            <a:xfrm>
              <a:off x="0" y="0"/>
              <a:ext cx="7917326" cy="1270000"/>
            </a:xfrm>
            <a:prstGeom prst="rect">
              <a:avLst/>
            </a:prstGeom>
            <a:solidFill>
              <a:srgbClr val="F15B67"/>
            </a:solidFill>
            <a:ln w="12700" cap="flat">
              <a:noFill/>
              <a:miter lim="400000"/>
            </a:ln>
            <a:effectLst/>
          </p:spPr>
          <p:txBody>
            <a:bodyPr wrap="square" lIns="91438" tIns="91438" rIns="91438" bIns="91438" numCol="1" anchor="ctr">
              <a:noAutofit/>
            </a:bodyPr>
            <a:lstStyle/>
            <a:p>
              <a:pPr>
                <a:defRPr>
                  <a:solidFill>
                    <a:srgbClr val="F15B67"/>
                  </a:solidFill>
                </a:defRPr>
              </a:pPr>
              <a:endParaRPr/>
            </a:p>
          </p:txBody>
        </p:sp>
        <p:sp>
          <p:nvSpPr>
            <p:cNvPr id="204" name="Resultaat"/>
            <p:cNvSpPr txBox="1"/>
            <p:nvPr/>
          </p:nvSpPr>
          <p:spPr>
            <a:xfrm>
              <a:off x="2071075" y="319254"/>
              <a:ext cx="3512102" cy="6785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defTabSz="457200">
                <a:defRPr sz="4800" b="1">
                  <a:solidFill>
                    <a:srgbClr val="FFFFFF"/>
                  </a:solidFill>
                </a:defRPr>
              </a:pPr>
              <a:r>
                <a:t>Resultaat</a:t>
              </a:r>
              <a:r>
                <a:rPr sz="1200">
                  <a:solidFill>
                    <a:srgbClr val="000000"/>
                  </a:solidFill>
                </a:rPr>
                <a:t>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163338" y="13070208"/>
            <a:ext cx="396826" cy="385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208" name="Titel van de slide max 1 lijn"/>
          <p:cNvSpPr txBox="1"/>
          <p:nvPr/>
        </p:nvSpPr>
        <p:spPr>
          <a:xfrm>
            <a:off x="3786766" y="1291165"/>
            <a:ext cx="19752569" cy="2476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2438337">
              <a:defRPr sz="8000" b="1">
                <a:solidFill>
                  <a:srgbClr val="004686"/>
                </a:solidFill>
              </a:defRPr>
            </a:lvl1pPr>
          </a:lstStyle>
          <a:p>
            <a:r>
              <a:t>De competentiematrix </a:t>
            </a:r>
          </a:p>
        </p:txBody>
      </p:sp>
      <p:sp>
        <p:nvSpPr>
          <p:cNvPr id="209" name="Ontwikkeld in AP…"/>
          <p:cNvSpPr txBox="1"/>
          <p:nvPr/>
        </p:nvSpPr>
        <p:spPr>
          <a:xfrm>
            <a:off x="3874789" y="4154594"/>
            <a:ext cx="8772724" cy="2583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457200" indent="-457200" defTabSz="457200">
              <a:spcBef>
                <a:spcPts val="2000"/>
              </a:spcBef>
              <a:buSzPct val="100000"/>
              <a:buChar char="•"/>
              <a:defRPr sz="4800"/>
            </a:pPr>
            <a:r>
              <a:t>Ontwikkeld in AP</a:t>
            </a:r>
          </a:p>
          <a:p>
            <a:pPr marL="457200" indent="-457200" defTabSz="457200">
              <a:spcBef>
                <a:spcPts val="2000"/>
              </a:spcBef>
              <a:buSzPct val="100000"/>
              <a:buChar char="•"/>
              <a:defRPr sz="4800"/>
            </a:pPr>
            <a:r>
              <a:t>Helikopterperspectief</a:t>
            </a:r>
          </a:p>
          <a:p>
            <a:pPr marL="457200" indent="-457200" defTabSz="457200">
              <a:spcBef>
                <a:spcPts val="2000"/>
              </a:spcBef>
              <a:buSzPct val="100000"/>
              <a:buChar char="•"/>
              <a:defRPr sz="4800"/>
            </a:pPr>
            <a:r>
              <a:t>Analyse op maat van opleiding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163338" y="13070208"/>
            <a:ext cx="396826" cy="385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212" name="Titel van de slide max 1 lijn"/>
          <p:cNvSpPr txBox="1"/>
          <p:nvPr/>
        </p:nvSpPr>
        <p:spPr>
          <a:xfrm>
            <a:off x="3786766" y="1291165"/>
            <a:ext cx="19752569" cy="2476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2438337">
              <a:defRPr sz="8000" b="1">
                <a:solidFill>
                  <a:srgbClr val="004686"/>
                </a:solidFill>
              </a:defRPr>
            </a:lvl1pPr>
          </a:lstStyle>
          <a:p>
            <a:r>
              <a:t>Relatieve verhouding ICOM</a:t>
            </a:r>
          </a:p>
        </p:txBody>
      </p:sp>
      <p:pic>
        <p:nvPicPr>
          <p:cNvPr id="213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833" y="3142748"/>
            <a:ext cx="13881365" cy="9452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Afbeelding" descr="Afbeeld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7550" y="3429000"/>
            <a:ext cx="6488795" cy="60809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roepeer"/>
          <p:cNvGrpSpPr/>
          <p:nvPr/>
        </p:nvGrpSpPr>
        <p:grpSpPr>
          <a:xfrm>
            <a:off x="4995882" y="2653382"/>
            <a:ext cx="14629303" cy="9763903"/>
            <a:chOff x="0" y="0"/>
            <a:chExt cx="14629302" cy="9763901"/>
          </a:xfrm>
        </p:grpSpPr>
        <p:pic>
          <p:nvPicPr>
            <p:cNvPr id="216" name="Afbeelding" descr="Afbeeldi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4629303" cy="9763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7" name="Cirkel"/>
            <p:cNvSpPr/>
            <p:nvPr/>
          </p:nvSpPr>
          <p:spPr>
            <a:xfrm>
              <a:off x="5322694" y="3001671"/>
              <a:ext cx="3760560" cy="3760560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8" tIns="91438" rIns="91438" bIns="91438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219" name="Rechthoek"/>
          <p:cNvSpPr/>
          <p:nvPr/>
        </p:nvSpPr>
        <p:spPr>
          <a:xfrm>
            <a:off x="3983512" y="5984354"/>
            <a:ext cx="3865961" cy="9471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endParaRPr/>
          </a:p>
        </p:txBody>
      </p:sp>
      <p:sp>
        <p:nvSpPr>
          <p:cNvPr id="220" name="Rechthoek"/>
          <p:cNvSpPr/>
          <p:nvPr/>
        </p:nvSpPr>
        <p:spPr>
          <a:xfrm>
            <a:off x="7098373" y="2819768"/>
            <a:ext cx="3865961" cy="9471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endParaRPr/>
          </a:p>
        </p:txBody>
      </p:sp>
      <p:sp>
        <p:nvSpPr>
          <p:cNvPr id="22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163338" y="13070208"/>
            <a:ext cx="396826" cy="385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222" name="Titel van de slide max 1 lijn"/>
          <p:cNvSpPr txBox="1"/>
          <p:nvPr/>
        </p:nvSpPr>
        <p:spPr>
          <a:xfrm>
            <a:off x="3786766" y="1291165"/>
            <a:ext cx="19752569" cy="1256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2438337">
              <a:defRPr sz="8000" b="1">
                <a:solidFill>
                  <a:srgbClr val="004686"/>
                </a:solidFill>
              </a:defRPr>
            </a:lvl1pPr>
          </a:lstStyle>
          <a:p>
            <a:r>
              <a:t>Belang ICOM</a:t>
            </a:r>
          </a:p>
        </p:txBody>
      </p:sp>
      <p:sp>
        <p:nvSpPr>
          <p:cNvPr id="223" name="27,56%"/>
          <p:cNvSpPr txBox="1"/>
          <p:nvPr/>
        </p:nvSpPr>
        <p:spPr>
          <a:xfrm>
            <a:off x="5972662" y="5857050"/>
            <a:ext cx="1821781" cy="592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4200" b="1"/>
            </a:lvl1pPr>
          </a:lstStyle>
          <a:p>
            <a:r>
              <a:t>27,56%</a:t>
            </a:r>
          </a:p>
        </p:txBody>
      </p:sp>
      <p:sp>
        <p:nvSpPr>
          <p:cNvPr id="224" name="7,49%"/>
          <p:cNvSpPr txBox="1"/>
          <p:nvPr/>
        </p:nvSpPr>
        <p:spPr>
          <a:xfrm>
            <a:off x="9156128" y="2808696"/>
            <a:ext cx="1525130" cy="592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4200" b="1"/>
            </a:lvl1pPr>
          </a:lstStyle>
          <a:p>
            <a:r>
              <a:t>7,49%</a:t>
            </a:r>
          </a:p>
        </p:txBody>
      </p:sp>
      <p:sp>
        <p:nvSpPr>
          <p:cNvPr id="225" name="Taalvaardigheid"/>
          <p:cNvSpPr txBox="1"/>
          <p:nvPr/>
        </p:nvSpPr>
        <p:spPr>
          <a:xfrm>
            <a:off x="7423687" y="3383934"/>
            <a:ext cx="3215333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r>
              <a:t>Taalvaardigheid</a:t>
            </a:r>
          </a:p>
        </p:txBody>
      </p:sp>
      <p:sp>
        <p:nvSpPr>
          <p:cNvPr id="226" name="Persoonlijke groei"/>
          <p:cNvSpPr txBox="1"/>
          <p:nvPr/>
        </p:nvSpPr>
        <p:spPr>
          <a:xfrm>
            <a:off x="4093062" y="6488848"/>
            <a:ext cx="3646861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r>
              <a:t>Persoonlijke groei</a:t>
            </a:r>
          </a:p>
        </p:txBody>
      </p:sp>
      <p:sp>
        <p:nvSpPr>
          <p:cNvPr id="227" name="Rechthoek"/>
          <p:cNvSpPr/>
          <p:nvPr/>
        </p:nvSpPr>
        <p:spPr>
          <a:xfrm>
            <a:off x="16179800" y="5122027"/>
            <a:ext cx="2675798" cy="7192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endParaRPr/>
          </a:p>
        </p:txBody>
      </p:sp>
      <p:sp>
        <p:nvSpPr>
          <p:cNvPr id="228" name="33,82%"/>
          <p:cNvSpPr txBox="1"/>
          <p:nvPr/>
        </p:nvSpPr>
        <p:spPr>
          <a:xfrm>
            <a:off x="16297761" y="5185554"/>
            <a:ext cx="1821782" cy="592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4200" b="1"/>
            </a:lvl1pPr>
          </a:lstStyle>
          <a:p>
            <a:r>
              <a:t>33,82%</a:t>
            </a:r>
          </a:p>
        </p:txBody>
      </p:sp>
      <p:sp>
        <p:nvSpPr>
          <p:cNvPr id="229" name="(Leeg)"/>
          <p:cNvSpPr txBox="1"/>
          <p:nvPr/>
        </p:nvSpPr>
        <p:spPr>
          <a:xfrm>
            <a:off x="16297761" y="5771984"/>
            <a:ext cx="1334295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r>
              <a:t>(Leeg)</a:t>
            </a:r>
          </a:p>
        </p:txBody>
      </p:sp>
      <p:sp>
        <p:nvSpPr>
          <p:cNvPr id="230" name="Rechthoek"/>
          <p:cNvSpPr/>
          <p:nvPr/>
        </p:nvSpPr>
        <p:spPr>
          <a:xfrm>
            <a:off x="15897093" y="9710328"/>
            <a:ext cx="2675798" cy="7192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endParaRPr/>
          </a:p>
        </p:txBody>
      </p:sp>
      <p:sp>
        <p:nvSpPr>
          <p:cNvPr id="231" name="2,57%"/>
          <p:cNvSpPr txBox="1"/>
          <p:nvPr/>
        </p:nvSpPr>
        <p:spPr>
          <a:xfrm>
            <a:off x="16031063" y="9189408"/>
            <a:ext cx="1525129" cy="592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4200" b="1"/>
            </a:lvl1pPr>
          </a:lstStyle>
          <a:p>
            <a:r>
              <a:t>2,57%</a:t>
            </a:r>
          </a:p>
        </p:txBody>
      </p:sp>
      <p:sp>
        <p:nvSpPr>
          <p:cNvPr id="232" name="Global Engagement"/>
          <p:cNvSpPr txBox="1"/>
          <p:nvPr/>
        </p:nvSpPr>
        <p:spPr>
          <a:xfrm>
            <a:off x="16031063" y="9810708"/>
            <a:ext cx="4054054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r>
              <a:t>Global Engagement</a:t>
            </a:r>
          </a:p>
        </p:txBody>
      </p:sp>
      <p:sp>
        <p:nvSpPr>
          <p:cNvPr id="233" name="Rechthoek"/>
          <p:cNvSpPr/>
          <p:nvPr/>
        </p:nvSpPr>
        <p:spPr>
          <a:xfrm>
            <a:off x="12941127" y="11486959"/>
            <a:ext cx="4475825" cy="71920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endParaRPr/>
          </a:p>
        </p:txBody>
      </p:sp>
      <p:sp>
        <p:nvSpPr>
          <p:cNvPr id="234" name="23,16%"/>
          <p:cNvSpPr txBox="1"/>
          <p:nvPr/>
        </p:nvSpPr>
        <p:spPr>
          <a:xfrm>
            <a:off x="13046561" y="11451872"/>
            <a:ext cx="1821782" cy="592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4200" b="1"/>
            </a:lvl1pPr>
          </a:lstStyle>
          <a:p>
            <a:r>
              <a:t>23,16%</a:t>
            </a:r>
          </a:p>
        </p:txBody>
      </p:sp>
      <p:sp>
        <p:nvSpPr>
          <p:cNvPr id="235" name="Interculturele competenties"/>
          <p:cNvSpPr txBox="1"/>
          <p:nvPr/>
        </p:nvSpPr>
        <p:spPr>
          <a:xfrm>
            <a:off x="13046561" y="12010176"/>
            <a:ext cx="5502003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r>
              <a:t>Interculturele competenties</a:t>
            </a:r>
          </a:p>
        </p:txBody>
      </p:sp>
      <p:sp>
        <p:nvSpPr>
          <p:cNvPr id="236" name="Rechthoek"/>
          <p:cNvSpPr/>
          <p:nvPr/>
        </p:nvSpPr>
        <p:spPr>
          <a:xfrm>
            <a:off x="5100240" y="10109906"/>
            <a:ext cx="3865960" cy="9471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endParaRPr/>
          </a:p>
        </p:txBody>
      </p:sp>
      <p:sp>
        <p:nvSpPr>
          <p:cNvPr id="237" name="5,40%"/>
          <p:cNvSpPr txBox="1"/>
          <p:nvPr/>
        </p:nvSpPr>
        <p:spPr>
          <a:xfrm>
            <a:off x="7395062" y="10368139"/>
            <a:ext cx="1525130" cy="592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4200" b="1"/>
            </a:lvl1pPr>
          </a:lstStyle>
          <a:p>
            <a:r>
              <a:t>5,40%</a:t>
            </a:r>
          </a:p>
        </p:txBody>
      </p:sp>
      <p:sp>
        <p:nvSpPr>
          <p:cNvPr id="238" name="Internationale vakkennis"/>
          <p:cNvSpPr txBox="1"/>
          <p:nvPr/>
        </p:nvSpPr>
        <p:spPr>
          <a:xfrm>
            <a:off x="3906796" y="10948428"/>
            <a:ext cx="4943451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r>
              <a:t>Internationale vakkennis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163338" y="13070208"/>
            <a:ext cx="396826" cy="385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241" name="Titel van de slide max 1 lijn"/>
          <p:cNvSpPr txBox="1"/>
          <p:nvPr/>
        </p:nvSpPr>
        <p:spPr>
          <a:xfrm>
            <a:off x="3786766" y="1291165"/>
            <a:ext cx="19752569" cy="2749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2438337">
              <a:defRPr sz="8000" b="1">
                <a:solidFill>
                  <a:srgbClr val="004686"/>
                </a:solidFill>
              </a:defRPr>
            </a:lvl1pPr>
          </a:lstStyle>
          <a:p>
            <a:r>
              <a:t>Voorbeeld van koppeling </a:t>
            </a:r>
          </a:p>
        </p:txBody>
      </p:sp>
      <p:sp>
        <p:nvSpPr>
          <p:cNvPr id="242" name="Slide bullet text"/>
          <p:cNvSpPr txBox="1"/>
          <p:nvPr/>
        </p:nvSpPr>
        <p:spPr>
          <a:xfrm>
            <a:off x="12767733" y="4267644"/>
            <a:ext cx="8153733" cy="1189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57200" indent="-457200" defTabSz="2438337">
              <a:spcBef>
                <a:spcPts val="2500"/>
              </a:spcBef>
              <a:buSzPct val="100000"/>
              <a:buChar char="•"/>
              <a:defRPr sz="3800"/>
            </a:pPr>
            <a:r>
              <a:t>De student brengt de eigen</a:t>
            </a:r>
            <a:br/>
            <a:r>
              <a:t>leercompetenties in kaart</a:t>
            </a:r>
          </a:p>
        </p:txBody>
      </p:sp>
      <p:sp>
        <p:nvSpPr>
          <p:cNvPr id="243" name="Lijn"/>
          <p:cNvSpPr/>
          <p:nvPr/>
        </p:nvSpPr>
        <p:spPr>
          <a:xfrm>
            <a:off x="3763559" y="5627224"/>
            <a:ext cx="19007408" cy="1"/>
          </a:xfrm>
          <a:prstGeom prst="line">
            <a:avLst/>
          </a:prstGeom>
          <a:ln w="25400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44" name="Lijn"/>
          <p:cNvSpPr/>
          <p:nvPr/>
        </p:nvSpPr>
        <p:spPr>
          <a:xfrm>
            <a:off x="3763559" y="7710023"/>
            <a:ext cx="19007408" cy="1"/>
          </a:xfrm>
          <a:prstGeom prst="line">
            <a:avLst/>
          </a:prstGeom>
          <a:ln w="25400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45" name="Lijn"/>
          <p:cNvSpPr/>
          <p:nvPr/>
        </p:nvSpPr>
        <p:spPr>
          <a:xfrm>
            <a:off x="3763559" y="9234023"/>
            <a:ext cx="19007408" cy="1"/>
          </a:xfrm>
          <a:prstGeom prst="line">
            <a:avLst/>
          </a:prstGeom>
          <a:ln w="25400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46" name="Lijn"/>
          <p:cNvSpPr/>
          <p:nvPr/>
        </p:nvSpPr>
        <p:spPr>
          <a:xfrm>
            <a:off x="3763559" y="10758023"/>
            <a:ext cx="19007408" cy="1"/>
          </a:xfrm>
          <a:prstGeom prst="line">
            <a:avLst/>
          </a:prstGeom>
          <a:ln w="25400">
            <a:solidFill>
              <a:schemeClr val="accent1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47" name="Slide bullet text"/>
          <p:cNvSpPr txBox="1"/>
          <p:nvPr/>
        </p:nvSpPr>
        <p:spPr>
          <a:xfrm>
            <a:off x="12767733" y="11026656"/>
            <a:ext cx="9361556" cy="13061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57200" indent="-457200" defTabSz="2438337">
              <a:spcBef>
                <a:spcPts val="2500"/>
              </a:spcBef>
              <a:buSzPct val="100000"/>
              <a:buChar char="•"/>
              <a:defRPr sz="3800"/>
            </a:pPr>
            <a:r>
              <a:t>De student reflecteert kritisch over de rol</a:t>
            </a:r>
            <a:br/>
            <a:r>
              <a:t>van het bedrijf in de maatschappij</a:t>
            </a:r>
          </a:p>
        </p:txBody>
      </p:sp>
      <p:sp>
        <p:nvSpPr>
          <p:cNvPr id="248" name="Slide bullet text"/>
          <p:cNvSpPr txBox="1"/>
          <p:nvPr/>
        </p:nvSpPr>
        <p:spPr>
          <a:xfrm>
            <a:off x="12767733" y="5860370"/>
            <a:ext cx="10489607" cy="1939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57200" indent="-457200" defTabSz="2438337">
              <a:spcBef>
                <a:spcPts val="2500"/>
              </a:spcBef>
              <a:buSzPct val="100000"/>
              <a:buChar char="•"/>
              <a:defRPr sz="3800"/>
            </a:pPr>
            <a:r>
              <a:t>De student overlegt met alle betrokkenen</a:t>
            </a:r>
            <a:br/>
            <a:r>
              <a:t>binnen het projectteam en stuurt zijn gedrag</a:t>
            </a:r>
            <a:br/>
            <a:r>
              <a:t>hierdoor bij</a:t>
            </a:r>
          </a:p>
        </p:txBody>
      </p:sp>
      <p:sp>
        <p:nvSpPr>
          <p:cNvPr id="249" name="Slide bullet text"/>
          <p:cNvSpPr txBox="1"/>
          <p:nvPr/>
        </p:nvSpPr>
        <p:spPr>
          <a:xfrm>
            <a:off x="12767733" y="7965956"/>
            <a:ext cx="9361556" cy="1189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57200" indent="-457200" defTabSz="2438337">
              <a:spcBef>
                <a:spcPts val="2500"/>
              </a:spcBef>
              <a:buSzPct val="100000"/>
              <a:buChar char="•"/>
              <a:defRPr sz="3800"/>
            </a:pPr>
            <a:r>
              <a:t>De student stelt zich professioneel voor</a:t>
            </a:r>
            <a:br/>
            <a:r>
              <a:t>in het Engels</a:t>
            </a:r>
          </a:p>
        </p:txBody>
      </p:sp>
      <p:sp>
        <p:nvSpPr>
          <p:cNvPr id="250" name="Slide bullet text"/>
          <p:cNvSpPr txBox="1"/>
          <p:nvPr/>
        </p:nvSpPr>
        <p:spPr>
          <a:xfrm>
            <a:off x="12767733" y="9426456"/>
            <a:ext cx="9361556" cy="1189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57200" indent="-457200" defTabSz="2438337">
              <a:spcBef>
                <a:spcPts val="2500"/>
              </a:spcBef>
              <a:buSzPct val="100000"/>
              <a:buChar char="•"/>
              <a:defRPr sz="3800"/>
            </a:pPr>
            <a:r>
              <a:t>De student legt de rol van zijn discipline</a:t>
            </a:r>
            <a:br/>
            <a:r>
              <a:t>in de internationale handel uit </a:t>
            </a:r>
          </a:p>
        </p:txBody>
      </p:sp>
      <p:sp>
        <p:nvSpPr>
          <p:cNvPr id="251" name="Slide bullet text"/>
          <p:cNvSpPr txBox="1"/>
          <p:nvPr/>
        </p:nvSpPr>
        <p:spPr>
          <a:xfrm>
            <a:off x="3742265" y="4267644"/>
            <a:ext cx="8153734" cy="1189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457200" indent="-457200" defTabSz="2438337">
              <a:spcBef>
                <a:spcPts val="2500"/>
              </a:spcBef>
              <a:buSzPct val="100000"/>
              <a:buChar char="•"/>
              <a:defRPr sz="3800"/>
            </a:lvl1pPr>
          </a:lstStyle>
          <a:p>
            <a:r>
              <a:t>Persoonlijke groei</a:t>
            </a:r>
          </a:p>
        </p:txBody>
      </p:sp>
      <p:sp>
        <p:nvSpPr>
          <p:cNvPr id="252" name="Slide bullet text"/>
          <p:cNvSpPr txBox="1"/>
          <p:nvPr/>
        </p:nvSpPr>
        <p:spPr>
          <a:xfrm>
            <a:off x="3742265" y="5860370"/>
            <a:ext cx="8153734" cy="1189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457200" indent="-457200" defTabSz="2438337">
              <a:spcBef>
                <a:spcPts val="2500"/>
              </a:spcBef>
              <a:buSzPct val="100000"/>
              <a:buChar char="•"/>
              <a:defRPr sz="3800"/>
            </a:lvl1pPr>
          </a:lstStyle>
          <a:p>
            <a:r>
              <a:t>Interculturele competentie</a:t>
            </a:r>
          </a:p>
        </p:txBody>
      </p:sp>
      <p:sp>
        <p:nvSpPr>
          <p:cNvPr id="253" name="Slide bullet text"/>
          <p:cNvSpPr txBox="1"/>
          <p:nvPr/>
        </p:nvSpPr>
        <p:spPr>
          <a:xfrm>
            <a:off x="3742265" y="7965956"/>
            <a:ext cx="8153734" cy="1189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457200" indent="-457200" defTabSz="2438337">
              <a:spcBef>
                <a:spcPts val="2500"/>
              </a:spcBef>
              <a:buSzPct val="100000"/>
              <a:buChar char="•"/>
              <a:defRPr sz="3800"/>
            </a:lvl1pPr>
          </a:lstStyle>
          <a:p>
            <a:r>
              <a:t>Taalvaardigheid</a:t>
            </a:r>
          </a:p>
        </p:txBody>
      </p:sp>
      <p:sp>
        <p:nvSpPr>
          <p:cNvPr id="254" name="Slide bullet text"/>
          <p:cNvSpPr txBox="1"/>
          <p:nvPr/>
        </p:nvSpPr>
        <p:spPr>
          <a:xfrm>
            <a:off x="3742265" y="9426456"/>
            <a:ext cx="8153734" cy="1189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marL="457200" indent="-457200" defTabSz="2438337">
              <a:spcBef>
                <a:spcPts val="2500"/>
              </a:spcBef>
              <a:buSzPct val="100000"/>
              <a:buChar char="•"/>
              <a:defRPr sz="3800"/>
            </a:lvl1pPr>
          </a:lstStyle>
          <a:p>
            <a:r>
              <a:t>Internationale vakkennis</a:t>
            </a:r>
          </a:p>
        </p:txBody>
      </p:sp>
      <p:sp>
        <p:nvSpPr>
          <p:cNvPr id="255" name="Slide bullet text"/>
          <p:cNvSpPr txBox="1"/>
          <p:nvPr/>
        </p:nvSpPr>
        <p:spPr>
          <a:xfrm>
            <a:off x="3742265" y="11026656"/>
            <a:ext cx="8153734" cy="1189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457200" indent="-457200" defTabSz="2438337">
              <a:spcBef>
                <a:spcPts val="2500"/>
              </a:spcBef>
              <a:buSzPct val="100000"/>
              <a:buChar char="•"/>
              <a:defRPr sz="3800"/>
            </a:pPr>
            <a:r>
              <a:t>Interculturele competenties</a:t>
            </a:r>
            <a:br/>
            <a:r>
              <a:t>Global Engagement</a:t>
            </a:r>
          </a:p>
        </p:txBody>
      </p:sp>
      <p:sp>
        <p:nvSpPr>
          <p:cNvPr id="256" name="ICOM"/>
          <p:cNvSpPr txBox="1"/>
          <p:nvPr/>
        </p:nvSpPr>
        <p:spPr>
          <a:xfrm>
            <a:off x="3652795" y="2969863"/>
            <a:ext cx="1829489" cy="861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/>
          <a:p>
            <a:pPr defTabSz="2438337">
              <a:lnSpc>
                <a:spcPct val="150000"/>
              </a:lnSpc>
              <a:defRPr sz="4800" b="1"/>
            </a:pPr>
            <a:r>
              <a:t>ICOM</a:t>
            </a:r>
            <a:r>
              <a:rPr sz="1200"/>
              <a:t> </a:t>
            </a:r>
          </a:p>
        </p:txBody>
      </p:sp>
      <p:sp>
        <p:nvSpPr>
          <p:cNvPr id="257" name="Leerdoel"/>
          <p:cNvSpPr txBox="1"/>
          <p:nvPr/>
        </p:nvSpPr>
        <p:spPr>
          <a:xfrm>
            <a:off x="12750427" y="2969863"/>
            <a:ext cx="2778715" cy="861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/>
          <a:p>
            <a:pPr defTabSz="2438337">
              <a:lnSpc>
                <a:spcPct val="150000"/>
              </a:lnSpc>
              <a:defRPr sz="4800" b="1"/>
            </a:pPr>
            <a:r>
              <a:t>Leerdoel</a:t>
            </a:r>
            <a:r>
              <a:rPr sz="120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lide bullet text"/>
          <p:cNvSpPr txBox="1">
            <a:spLocks noGrp="1"/>
          </p:cNvSpPr>
          <p:nvPr>
            <p:ph type="body" sz="quarter" idx="1"/>
          </p:nvPr>
        </p:nvSpPr>
        <p:spPr>
          <a:xfrm>
            <a:off x="3809999" y="4619010"/>
            <a:ext cx="19765370" cy="8775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</a:lvl1pPr>
          </a:lstStyle>
          <a:p>
            <a:r>
              <a:rPr dirty="0">
                <a:solidFill>
                  <a:schemeClr val="tx1"/>
                </a:solidFill>
              </a:rPr>
              <a:t>Van underdog tot </a:t>
            </a:r>
            <a:r>
              <a:rPr dirty="0" err="1">
                <a:solidFill>
                  <a:schemeClr val="tx1"/>
                </a:solidFill>
              </a:rPr>
              <a:t>topscorer</a:t>
            </a:r>
            <a:r>
              <a:rPr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6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163338" y="13070208"/>
            <a:ext cx="396826" cy="385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261" name="Titel van de slide max 1 lijn"/>
          <p:cNvSpPr txBox="1"/>
          <p:nvPr/>
        </p:nvSpPr>
        <p:spPr>
          <a:xfrm>
            <a:off x="3786766" y="1291165"/>
            <a:ext cx="19752569" cy="1305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2438337">
              <a:defRPr sz="8000" b="1">
                <a:solidFill>
                  <a:srgbClr val="004686"/>
                </a:solidFill>
              </a:defRPr>
            </a:lvl1pPr>
          </a:lstStyle>
          <a:p>
            <a:r>
              <a:t>ICOM @ graduaatsopleidingen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163338" y="13070208"/>
            <a:ext cx="396826" cy="385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264" name="COIL-training met U!REKA partners…"/>
          <p:cNvSpPr txBox="1"/>
          <p:nvPr/>
        </p:nvSpPr>
        <p:spPr>
          <a:xfrm>
            <a:off x="3809999" y="3916680"/>
            <a:ext cx="19812514" cy="8187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457200" indent="-457200" defTabSz="2438337">
              <a:lnSpc>
                <a:spcPct val="150000"/>
              </a:lnSpc>
              <a:buSzPct val="100000"/>
              <a:buChar char="•"/>
              <a:defRPr sz="4300"/>
            </a:pPr>
            <a:r>
              <a:rPr dirty="0"/>
              <a:t>(Minimum) 10 </a:t>
            </a:r>
            <a:r>
              <a:rPr dirty="0" err="1"/>
              <a:t>Stp</a:t>
            </a:r>
            <a:r>
              <a:rPr dirty="0"/>
              <a:t>. ICOM al </a:t>
            </a:r>
            <a:r>
              <a:rPr dirty="0" err="1"/>
              <a:t>aanwezig</a:t>
            </a:r>
            <a:r>
              <a:rPr dirty="0"/>
              <a:t> in </a:t>
            </a:r>
            <a:r>
              <a:rPr dirty="0" err="1"/>
              <a:t>elke</a:t>
            </a:r>
            <a:r>
              <a:rPr dirty="0"/>
              <a:t> </a:t>
            </a:r>
            <a:r>
              <a:rPr dirty="0" err="1"/>
              <a:t>graduaatsopleiding</a:t>
            </a:r>
            <a:r>
              <a:rPr dirty="0"/>
              <a:t> </a:t>
            </a:r>
          </a:p>
          <a:p>
            <a:pPr marL="457200" indent="-457200" defTabSz="2438337">
              <a:lnSpc>
                <a:spcPct val="150000"/>
              </a:lnSpc>
              <a:buSzPct val="100000"/>
              <a:buChar char="•"/>
              <a:defRPr sz="4300"/>
            </a:pPr>
            <a:r>
              <a:rPr dirty="0" err="1"/>
              <a:t>Overwicht</a:t>
            </a:r>
            <a:r>
              <a:rPr dirty="0"/>
              <a:t> ICOM 1 </a:t>
            </a:r>
            <a:r>
              <a:rPr dirty="0" err="1"/>
              <a:t>en</a:t>
            </a:r>
            <a:r>
              <a:rPr dirty="0"/>
              <a:t> 2 (</a:t>
            </a:r>
            <a:r>
              <a:rPr dirty="0" err="1"/>
              <a:t>persoonlijke</a:t>
            </a:r>
            <a:r>
              <a:rPr dirty="0"/>
              <a:t> </a:t>
            </a:r>
            <a:r>
              <a:rPr dirty="0" err="1"/>
              <a:t>groei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interculturele</a:t>
            </a:r>
            <a:r>
              <a:rPr dirty="0"/>
              <a:t> </a:t>
            </a:r>
            <a:r>
              <a:rPr dirty="0" err="1"/>
              <a:t>competentie</a:t>
            </a:r>
            <a:r>
              <a:rPr dirty="0"/>
              <a:t>)</a:t>
            </a:r>
          </a:p>
          <a:p>
            <a:pPr marL="457200" indent="-457200" defTabSz="2438337">
              <a:lnSpc>
                <a:spcPct val="150000"/>
              </a:lnSpc>
              <a:buSzPct val="100000"/>
              <a:buChar char="•"/>
              <a:defRPr sz="4300"/>
            </a:pPr>
            <a:r>
              <a:rPr dirty="0" err="1"/>
              <a:t>Potentieel</a:t>
            </a:r>
            <a:r>
              <a:rPr dirty="0"/>
              <a:t> </a:t>
            </a:r>
            <a:r>
              <a:rPr dirty="0" err="1"/>
              <a:t>voor</a:t>
            </a:r>
            <a:r>
              <a:rPr dirty="0"/>
              <a:t> </a:t>
            </a:r>
            <a:r>
              <a:rPr dirty="0" err="1"/>
              <a:t>meer</a:t>
            </a:r>
            <a:r>
              <a:rPr dirty="0"/>
              <a:t> </a:t>
            </a:r>
            <a:r>
              <a:rPr dirty="0" err="1"/>
              <a:t>verschillende</a:t>
            </a:r>
            <a:r>
              <a:rPr dirty="0"/>
              <a:t> ICOM door </a:t>
            </a:r>
            <a:r>
              <a:rPr dirty="0" err="1"/>
              <a:t>diepere</a:t>
            </a:r>
            <a:r>
              <a:rPr dirty="0"/>
              <a:t> </a:t>
            </a:r>
            <a:r>
              <a:rPr dirty="0" err="1"/>
              <a:t>reflectie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kennisdeling</a:t>
            </a:r>
            <a:endParaRPr dirty="0"/>
          </a:p>
          <a:p>
            <a:pPr marL="457200" indent="-457200" defTabSz="2438337">
              <a:lnSpc>
                <a:spcPct val="150000"/>
              </a:lnSpc>
              <a:buSzPct val="100000"/>
              <a:buChar char="•"/>
              <a:defRPr sz="4300"/>
            </a:pPr>
            <a:r>
              <a:rPr dirty="0"/>
              <a:t>Door 1/3 </a:t>
            </a:r>
            <a:r>
              <a:rPr dirty="0" err="1"/>
              <a:t>werkplekleren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internationale</a:t>
            </a:r>
            <a:r>
              <a:rPr dirty="0"/>
              <a:t> context </a:t>
            </a:r>
            <a:r>
              <a:rPr dirty="0" err="1"/>
              <a:t>Antwerpen</a:t>
            </a:r>
            <a:r>
              <a:rPr dirty="0"/>
              <a:t> is er </a:t>
            </a:r>
            <a:r>
              <a:rPr dirty="0" err="1"/>
              <a:t>een</a:t>
            </a:r>
            <a:r>
              <a:rPr dirty="0"/>
              <a:t> </a:t>
            </a:r>
            <a:r>
              <a:rPr dirty="0" err="1"/>
              <a:t>grotere</a:t>
            </a:r>
            <a:r>
              <a:rPr dirty="0"/>
              <a:t> </a:t>
            </a:r>
            <a:r>
              <a:rPr dirty="0" err="1"/>
              <a:t>kans</a:t>
            </a:r>
            <a:r>
              <a:rPr dirty="0"/>
              <a:t> om </a:t>
            </a:r>
            <a:r>
              <a:rPr dirty="0" err="1"/>
              <a:t>potentieel</a:t>
            </a:r>
            <a:r>
              <a:rPr dirty="0"/>
              <a:t>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realiseren</a:t>
            </a:r>
            <a:endParaRPr dirty="0"/>
          </a:p>
          <a:p>
            <a:pPr marL="457200" indent="-457200" defTabSz="2438337">
              <a:lnSpc>
                <a:spcPct val="150000"/>
              </a:lnSpc>
              <a:buSzPct val="100000"/>
              <a:buChar char="•"/>
              <a:defRPr sz="4300"/>
            </a:pPr>
            <a:r>
              <a:rPr dirty="0" err="1"/>
              <a:t>Niet</a:t>
            </a:r>
            <a:r>
              <a:rPr dirty="0"/>
              <a:t> </a:t>
            </a:r>
            <a:r>
              <a:rPr dirty="0" err="1"/>
              <a:t>elke</a:t>
            </a:r>
            <a:r>
              <a:rPr dirty="0"/>
              <a:t> student </a:t>
            </a:r>
            <a:r>
              <a:rPr dirty="0" err="1"/>
              <a:t>verwerft</a:t>
            </a:r>
            <a:r>
              <a:rPr dirty="0"/>
              <a:t> </a:t>
            </a:r>
            <a:r>
              <a:rPr dirty="0" err="1"/>
              <a:t>dezelfde</a:t>
            </a:r>
            <a:r>
              <a:rPr dirty="0"/>
              <a:t>/</a:t>
            </a:r>
            <a:r>
              <a:rPr dirty="0" err="1"/>
              <a:t>evenveel</a:t>
            </a:r>
            <a:r>
              <a:rPr dirty="0"/>
              <a:t> </a:t>
            </a:r>
            <a:r>
              <a:rPr dirty="0" err="1"/>
              <a:t>competenties</a:t>
            </a:r>
            <a:r>
              <a:rPr dirty="0"/>
              <a:t> </a:t>
            </a:r>
          </a:p>
          <a:p>
            <a:pPr marL="457200" indent="-457200" defTabSz="2438337">
              <a:lnSpc>
                <a:spcPct val="150000"/>
              </a:lnSpc>
              <a:buSzPct val="100000"/>
              <a:buChar char="•"/>
              <a:defRPr sz="4300"/>
            </a:pPr>
            <a:r>
              <a:rPr dirty="0" err="1"/>
              <a:t>Nood</a:t>
            </a:r>
            <a:r>
              <a:rPr dirty="0"/>
              <a:t> </a:t>
            </a:r>
            <a:r>
              <a:rPr dirty="0" err="1"/>
              <a:t>aan</a:t>
            </a:r>
            <a:r>
              <a:rPr dirty="0"/>
              <a:t> </a:t>
            </a:r>
            <a:r>
              <a:rPr dirty="0" err="1"/>
              <a:t>verfijnen</a:t>
            </a:r>
            <a:r>
              <a:rPr dirty="0"/>
              <a:t> van </a:t>
            </a:r>
            <a:r>
              <a:rPr dirty="0" err="1"/>
              <a:t>valorisatiekader</a:t>
            </a:r>
            <a:endParaRPr dirty="0"/>
          </a:p>
          <a:p>
            <a:pPr defTabSz="2438337">
              <a:lnSpc>
                <a:spcPct val="150000"/>
              </a:lnSpc>
              <a:defRPr sz="4800"/>
            </a:pPr>
            <a:endParaRPr dirty="0"/>
          </a:p>
        </p:txBody>
      </p:sp>
      <p:sp>
        <p:nvSpPr>
          <p:cNvPr id="265" name="Titel van de slide max 1 lijn"/>
          <p:cNvSpPr txBox="1"/>
          <p:nvPr/>
        </p:nvSpPr>
        <p:spPr>
          <a:xfrm>
            <a:off x="3786766" y="1291165"/>
            <a:ext cx="19752569" cy="2749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2438337">
              <a:defRPr sz="8000" b="1">
                <a:solidFill>
                  <a:srgbClr val="004686"/>
                </a:solidFill>
              </a:defRPr>
            </a:pPr>
            <a:r>
              <a:t>Eerste </a:t>
            </a:r>
            <a:r>
              <a:rPr b="0" baseline="31999"/>
              <a:t>(voorzichtige)</a:t>
            </a:r>
            <a:r>
              <a:t> conclusies &amp; implicaties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Dianummer"/>
          <p:cNvSpPr txBox="1">
            <a:spLocks noGrp="1"/>
          </p:cNvSpPr>
          <p:nvPr>
            <p:ph type="sldNum" sz="quarter" idx="4294967295"/>
          </p:nvPr>
        </p:nvSpPr>
        <p:spPr>
          <a:xfrm>
            <a:off x="23163338" y="13070208"/>
            <a:ext cx="396826" cy="385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 b="0"/>
            </a:lvl1pPr>
          </a:lstStyle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273" name="Rechthoek"/>
          <p:cNvSpPr/>
          <p:nvPr/>
        </p:nvSpPr>
        <p:spPr>
          <a:xfrm>
            <a:off x="753531" y="10024984"/>
            <a:ext cx="4613087" cy="255697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endParaRPr/>
          </a:p>
        </p:txBody>
      </p:sp>
      <p:sp>
        <p:nvSpPr>
          <p:cNvPr id="274" name="Rechthoek"/>
          <p:cNvSpPr/>
          <p:nvPr/>
        </p:nvSpPr>
        <p:spPr>
          <a:xfrm>
            <a:off x="-215373" y="12785118"/>
            <a:ext cx="24618776" cy="2556969"/>
          </a:xfrm>
          <a:prstGeom prst="rect">
            <a:avLst/>
          </a:prstGeom>
          <a:solidFill>
            <a:srgbClr val="FCC13F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endParaRPr/>
          </a:p>
        </p:txBody>
      </p:sp>
      <p:pic>
        <p:nvPicPr>
          <p:cNvPr id="275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7067" y="8910636"/>
            <a:ext cx="24384002" cy="4453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Afbeelding" descr="Afbeeld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88" y="5677604"/>
            <a:ext cx="5973835" cy="2360792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Blikopener"/>
          <p:cNvSpPr txBox="1"/>
          <p:nvPr/>
        </p:nvSpPr>
        <p:spPr>
          <a:xfrm>
            <a:off x="-3907372" y="1271463"/>
            <a:ext cx="10658415" cy="1018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r" defTabSz="2438337">
              <a:defRPr sz="4500" b="1">
                <a:solidFill>
                  <a:srgbClr val="ED4E53"/>
                </a:solidFill>
              </a:defRPr>
            </a:pPr>
            <a:r>
              <a:t>Idee-doos-moment</a:t>
            </a:r>
          </a:p>
          <a:p>
            <a:pPr algn="r" defTabSz="2438337">
              <a:defRPr sz="2500"/>
            </a:pPr>
            <a:r>
              <a:t>Gent - 20 juni 2022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lide bullet text"/>
          <p:cNvSpPr txBox="1">
            <a:spLocks noGrp="1"/>
          </p:cNvSpPr>
          <p:nvPr>
            <p:ph type="body" idx="1"/>
          </p:nvPr>
        </p:nvSpPr>
        <p:spPr>
          <a:xfrm>
            <a:off x="3809999" y="3805766"/>
            <a:ext cx="19765370" cy="10480779"/>
          </a:xfrm>
          <a:prstGeom prst="rect">
            <a:avLst/>
          </a:prstGeom>
        </p:spPr>
        <p:txBody>
          <a:bodyPr lIns="0" tIns="0" rIns="0" bIns="0"/>
          <a:lstStyle/>
          <a:p>
            <a:pPr marL="481263" indent="-481263">
              <a:lnSpc>
                <a:spcPct val="150000"/>
              </a:lnSpc>
              <a:buSzPct val="100000"/>
              <a:buChar char="•"/>
            </a:pPr>
            <a:r>
              <a:rPr dirty="0" err="1">
                <a:solidFill>
                  <a:schemeClr val="tx1"/>
                </a:solidFill>
              </a:rPr>
              <a:t>Waarom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deze</a:t>
            </a:r>
            <a:r>
              <a:rPr dirty="0">
                <a:solidFill>
                  <a:schemeClr val="tx1"/>
                </a:solidFill>
              </a:rPr>
              <a:t> route?</a:t>
            </a:r>
          </a:p>
          <a:p>
            <a:pPr marL="481263" indent="-481263">
              <a:lnSpc>
                <a:spcPct val="150000"/>
              </a:lnSpc>
              <a:buSzPct val="100000"/>
              <a:buChar char="•"/>
            </a:pPr>
            <a:r>
              <a:rPr dirty="0">
                <a:solidFill>
                  <a:schemeClr val="tx1"/>
                </a:solidFill>
              </a:rPr>
              <a:t>Wat </a:t>
            </a:r>
            <a:r>
              <a:rPr dirty="0" err="1">
                <a:solidFill>
                  <a:schemeClr val="tx1"/>
                </a:solidFill>
              </a:rPr>
              <a:t>zijn</a:t>
            </a:r>
            <a:r>
              <a:rPr dirty="0">
                <a:solidFill>
                  <a:schemeClr val="tx1"/>
                </a:solidFill>
              </a:rPr>
              <a:t> ICOM?</a:t>
            </a:r>
          </a:p>
          <a:p>
            <a:pPr marL="481263" indent="-481263">
              <a:lnSpc>
                <a:spcPct val="150000"/>
              </a:lnSpc>
              <a:buSzPct val="100000"/>
              <a:buChar char="•"/>
            </a:pPr>
            <a:r>
              <a:rPr dirty="0" err="1">
                <a:solidFill>
                  <a:schemeClr val="tx1"/>
                </a:solidFill>
              </a:rPr>
              <a:t>Internationalisering</a:t>
            </a:r>
            <a:r>
              <a:rPr dirty="0">
                <a:solidFill>
                  <a:schemeClr val="tx1"/>
                </a:solidFill>
              </a:rPr>
              <a:t> @ AP</a:t>
            </a:r>
          </a:p>
          <a:p>
            <a:pPr marL="481263" indent="-481263">
              <a:lnSpc>
                <a:spcPct val="150000"/>
              </a:lnSpc>
              <a:buSzPct val="100000"/>
              <a:buChar char="•"/>
            </a:pPr>
            <a:r>
              <a:rPr dirty="0">
                <a:solidFill>
                  <a:schemeClr val="tx1"/>
                </a:solidFill>
              </a:rPr>
              <a:t>Hoe ICOM </a:t>
            </a:r>
            <a:r>
              <a:rPr dirty="0" err="1">
                <a:solidFill>
                  <a:schemeClr val="tx1"/>
                </a:solidFill>
              </a:rPr>
              <a:t>zichtbaar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maken</a:t>
            </a:r>
            <a:r>
              <a:rPr dirty="0">
                <a:solidFill>
                  <a:schemeClr val="tx1"/>
                </a:solidFill>
              </a:rPr>
              <a:t>?</a:t>
            </a:r>
          </a:p>
          <a:p>
            <a:pPr marL="481263" indent="-481263">
              <a:lnSpc>
                <a:spcPct val="150000"/>
              </a:lnSpc>
              <a:buSzPct val="100000"/>
              <a:buChar char="•"/>
            </a:pPr>
            <a:r>
              <a:rPr dirty="0">
                <a:solidFill>
                  <a:schemeClr val="tx1"/>
                </a:solidFill>
              </a:rPr>
              <a:t>ICOM @ </a:t>
            </a:r>
            <a:r>
              <a:rPr dirty="0" err="1">
                <a:solidFill>
                  <a:schemeClr val="tx1"/>
                </a:solidFill>
              </a:rPr>
              <a:t>Graduaatsopleidingen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33969" y="13070208"/>
            <a:ext cx="255564" cy="385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97" name="Titel van de slide max 1 lijn"/>
          <p:cNvSpPr txBox="1"/>
          <p:nvPr/>
        </p:nvSpPr>
        <p:spPr>
          <a:xfrm>
            <a:off x="3786766" y="1291165"/>
            <a:ext cx="19752569" cy="1568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2438337">
              <a:defRPr sz="8000" b="1">
                <a:solidFill>
                  <a:srgbClr val="004686"/>
                </a:solidFill>
              </a:defRPr>
            </a:lvl1pPr>
          </a:lstStyle>
          <a:p>
            <a:r>
              <a:t>Onze route tot dusver… 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bullet text"/>
          <p:cNvSpPr txBox="1">
            <a:spLocks noGrp="1"/>
          </p:cNvSpPr>
          <p:nvPr>
            <p:ph type="body" idx="1"/>
          </p:nvPr>
        </p:nvSpPr>
        <p:spPr>
          <a:xfrm>
            <a:off x="3809999" y="4619010"/>
            <a:ext cx="19765370" cy="1048077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</a:lvl1pPr>
          </a:lstStyle>
          <a:p>
            <a:r>
              <a:rPr dirty="0">
                <a:solidFill>
                  <a:schemeClr val="tx1"/>
                </a:solidFill>
              </a:rPr>
              <a:t>Wat &amp; </a:t>
            </a:r>
            <a:r>
              <a:rPr dirty="0" err="1">
                <a:solidFill>
                  <a:schemeClr val="tx1"/>
                </a:solidFill>
              </a:rPr>
              <a:t>waar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komen</a:t>
            </a:r>
            <a:r>
              <a:rPr dirty="0">
                <a:solidFill>
                  <a:schemeClr val="tx1"/>
                </a:solidFill>
              </a:rPr>
              <a:t> ze </a:t>
            </a:r>
            <a:r>
              <a:rPr dirty="0" err="1">
                <a:solidFill>
                  <a:schemeClr val="tx1"/>
                </a:solidFill>
              </a:rPr>
              <a:t>vandaan</a:t>
            </a:r>
            <a:r>
              <a:rPr dirty="0">
                <a:solidFill>
                  <a:schemeClr val="tx1"/>
                </a:solidFill>
              </a:rPr>
              <a:t>? 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33969" y="13070208"/>
            <a:ext cx="255564" cy="385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sp>
        <p:nvSpPr>
          <p:cNvPr id="101" name="Titel van de slide max 1 lijn"/>
          <p:cNvSpPr txBox="1"/>
          <p:nvPr/>
        </p:nvSpPr>
        <p:spPr>
          <a:xfrm>
            <a:off x="3786766" y="1291165"/>
            <a:ext cx="19752569" cy="2749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2438337">
              <a:defRPr sz="8000" b="1">
                <a:solidFill>
                  <a:srgbClr val="004686"/>
                </a:solidFill>
              </a:defRPr>
            </a:pPr>
            <a:r>
              <a:t>International Competences</a:t>
            </a:r>
            <a:br/>
            <a:r>
              <a:t>&amp; Learning Outcomes (ICOM)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33969" y="13070208"/>
            <a:ext cx="255564" cy="385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104" name="1 project…"/>
          <p:cNvSpPr txBox="1"/>
          <p:nvPr/>
        </p:nvSpPr>
        <p:spPr>
          <a:xfrm>
            <a:off x="10985248" y="1833405"/>
            <a:ext cx="12182190" cy="12416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57200">
              <a:lnSpc>
                <a:spcPct val="150000"/>
              </a:lnSpc>
              <a:defRPr sz="4500"/>
            </a:pPr>
            <a:r>
              <a:rPr dirty="0" err="1"/>
              <a:t>Implementatie</a:t>
            </a:r>
            <a:r>
              <a:rPr dirty="0"/>
              <a:t> van EU</a:t>
            </a:r>
            <a:br>
              <a:rPr dirty="0"/>
            </a:br>
            <a:r>
              <a:rPr b="1" dirty="0" err="1"/>
              <a:t>notie</a:t>
            </a:r>
            <a:r>
              <a:rPr b="1" dirty="0"/>
              <a:t> van </a:t>
            </a:r>
            <a:r>
              <a:rPr b="1" dirty="0" err="1"/>
              <a:t>aanbeveling</a:t>
            </a:r>
            <a:r>
              <a:rPr b="1" dirty="0"/>
              <a:t> </a:t>
            </a:r>
            <a:r>
              <a:rPr dirty="0"/>
              <a:t>20-20-20</a:t>
            </a:r>
            <a:r>
              <a:rPr baseline="31999" dirty="0"/>
              <a:t> (2010)</a:t>
            </a:r>
            <a:r>
              <a:rPr dirty="0"/>
              <a:t>:</a:t>
            </a:r>
          </a:p>
          <a:p>
            <a:pPr defTabSz="457200">
              <a:lnSpc>
                <a:spcPct val="150000"/>
              </a:lnSpc>
              <a:defRPr sz="4500" i="1"/>
            </a:pPr>
            <a:r>
              <a:rPr dirty="0"/>
              <a:t>“In 2020 </a:t>
            </a:r>
            <a:r>
              <a:rPr dirty="0" err="1"/>
              <a:t>heeft</a:t>
            </a:r>
            <a:r>
              <a:rPr dirty="0"/>
              <a:t> 20% van de </a:t>
            </a:r>
            <a:r>
              <a:rPr dirty="0" err="1"/>
              <a:t>Europese</a:t>
            </a:r>
            <a:br>
              <a:rPr dirty="0"/>
            </a:br>
            <a:r>
              <a:rPr dirty="0" err="1"/>
              <a:t>afgestudeerden</a:t>
            </a:r>
            <a:r>
              <a:rPr dirty="0"/>
              <a:t> </a:t>
            </a:r>
            <a:r>
              <a:rPr dirty="0" err="1"/>
              <a:t>buitenlandse</a:t>
            </a:r>
            <a:r>
              <a:rPr dirty="0"/>
              <a:t> </a:t>
            </a:r>
            <a:r>
              <a:rPr dirty="0" err="1"/>
              <a:t>studie</a:t>
            </a:r>
            <a:r>
              <a:rPr dirty="0"/>
              <a:t> </a:t>
            </a:r>
            <a:r>
              <a:rPr dirty="0" err="1"/>
              <a:t>ervaring</a:t>
            </a:r>
            <a:r>
              <a:rPr dirty="0"/>
              <a:t>”</a:t>
            </a:r>
          </a:p>
          <a:p>
            <a:pPr defTabSz="457200">
              <a:lnSpc>
                <a:spcPct val="150000"/>
              </a:lnSpc>
              <a:defRPr sz="4500"/>
            </a:pPr>
            <a:endParaRPr dirty="0"/>
          </a:p>
          <a:p>
            <a:pPr defTabSz="457200">
              <a:lnSpc>
                <a:spcPct val="150000"/>
              </a:lnSpc>
              <a:defRPr sz="4500"/>
            </a:pPr>
            <a:r>
              <a:rPr b="1" dirty="0" err="1"/>
              <a:t>Vlaanderen</a:t>
            </a:r>
            <a:r>
              <a:rPr b="1" dirty="0"/>
              <a:t> </a:t>
            </a:r>
            <a:r>
              <a:rPr b="1" dirty="0" err="1"/>
              <a:t>streeft</a:t>
            </a:r>
            <a:r>
              <a:rPr b="1" dirty="0"/>
              <a:t> </a:t>
            </a:r>
            <a:r>
              <a:rPr b="1" dirty="0" err="1"/>
              <a:t>naar</a:t>
            </a:r>
            <a:r>
              <a:rPr b="1" dirty="0"/>
              <a:t> </a:t>
            </a:r>
            <a:r>
              <a:rPr b="1" dirty="0" err="1"/>
              <a:t>méér</a:t>
            </a:r>
            <a:r>
              <a:rPr b="1" dirty="0"/>
              <a:t>:</a:t>
            </a:r>
            <a:br>
              <a:rPr dirty="0"/>
            </a:br>
            <a:r>
              <a:rPr dirty="0"/>
              <a:t>in 2020 </a:t>
            </a:r>
            <a:r>
              <a:rPr dirty="0" err="1"/>
              <a:t>heeft</a:t>
            </a:r>
            <a:r>
              <a:rPr dirty="0"/>
              <a:t> 1 op 3 van de HEI </a:t>
            </a:r>
            <a:r>
              <a:rPr dirty="0" err="1"/>
              <a:t>afgestudeerden</a:t>
            </a:r>
            <a:br>
              <a:rPr dirty="0"/>
            </a:br>
            <a:r>
              <a:rPr dirty="0" err="1"/>
              <a:t>een</a:t>
            </a:r>
            <a:r>
              <a:rPr dirty="0"/>
              <a:t> </a:t>
            </a:r>
            <a:r>
              <a:rPr dirty="0" err="1"/>
              <a:t>buitenlandse</a:t>
            </a:r>
            <a:r>
              <a:rPr dirty="0"/>
              <a:t> </a:t>
            </a:r>
            <a:r>
              <a:rPr dirty="0" err="1"/>
              <a:t>studie</a:t>
            </a:r>
            <a:r>
              <a:rPr dirty="0"/>
              <a:t> </a:t>
            </a:r>
            <a:r>
              <a:rPr dirty="0" err="1"/>
              <a:t>ervaring</a:t>
            </a:r>
            <a:r>
              <a:rPr dirty="0"/>
              <a:t>; </a:t>
            </a:r>
            <a:r>
              <a:rPr dirty="0" err="1"/>
              <a:t>daarvan</a:t>
            </a:r>
            <a:br>
              <a:rPr dirty="0"/>
            </a:br>
            <a:r>
              <a:rPr dirty="0" err="1"/>
              <a:t>minstens</a:t>
            </a:r>
            <a:r>
              <a:rPr dirty="0"/>
              <a:t> 1 op 3 </a:t>
            </a:r>
            <a:r>
              <a:rPr dirty="0" err="1"/>
              <a:t>uit</a:t>
            </a:r>
            <a:r>
              <a:rPr dirty="0"/>
              <a:t> “</a:t>
            </a:r>
            <a:r>
              <a:rPr dirty="0" err="1"/>
              <a:t>ondervertegenwoordigde</a:t>
            </a:r>
            <a:br>
              <a:rPr dirty="0"/>
            </a:br>
            <a:r>
              <a:rPr dirty="0" err="1"/>
              <a:t>groepen</a:t>
            </a:r>
            <a:r>
              <a:rPr dirty="0"/>
              <a:t>”(</a:t>
            </a:r>
            <a:r>
              <a:rPr dirty="0" err="1"/>
              <a:t>oa</a:t>
            </a:r>
            <a:r>
              <a:rPr dirty="0"/>
              <a:t>. </a:t>
            </a:r>
            <a:r>
              <a:rPr dirty="0" err="1"/>
              <a:t>zij-instromers</a:t>
            </a:r>
            <a:r>
              <a:rPr dirty="0"/>
              <a:t>)</a:t>
            </a:r>
          </a:p>
          <a:p>
            <a:pPr defTabSz="457200">
              <a:lnSpc>
                <a:spcPct val="150000"/>
              </a:lnSpc>
              <a:defRPr sz="4500"/>
            </a:pPr>
            <a:endParaRPr dirty="0"/>
          </a:p>
          <a:p>
            <a:pPr defTabSz="457200">
              <a:lnSpc>
                <a:spcPct val="150000"/>
              </a:lnSpc>
              <a:defRPr sz="4500"/>
            </a:pPr>
            <a:endParaRPr dirty="0"/>
          </a:p>
        </p:txBody>
      </p:sp>
      <p:pic>
        <p:nvPicPr>
          <p:cNvPr id="105" name="Afbeelding" descr="Afbeeld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660" y="2146262"/>
            <a:ext cx="6703298" cy="94234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lide bullet text"/>
          <p:cNvSpPr txBox="1">
            <a:spLocks noGrp="1"/>
          </p:cNvSpPr>
          <p:nvPr>
            <p:ph type="body" idx="1"/>
          </p:nvPr>
        </p:nvSpPr>
        <p:spPr>
          <a:xfrm>
            <a:off x="3809999" y="3840077"/>
            <a:ext cx="19765370" cy="1048077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50000"/>
              </a:lnSpc>
            </a:pPr>
            <a:r>
              <a:rPr dirty="0">
                <a:solidFill>
                  <a:schemeClr val="tx1"/>
                </a:solidFill>
              </a:rPr>
              <a:t>•  EU 20-20-20: 20% van de </a:t>
            </a:r>
            <a:r>
              <a:rPr dirty="0" err="1">
                <a:solidFill>
                  <a:schemeClr val="tx1"/>
                </a:solidFill>
              </a:rPr>
              <a:t>afgestudeerden</a:t>
            </a:r>
            <a:r>
              <a:rPr dirty="0">
                <a:solidFill>
                  <a:schemeClr val="tx1"/>
                </a:solidFill>
              </a:rPr>
              <a:t> in 2020 met:</a:t>
            </a:r>
          </a:p>
          <a:p>
            <a:pPr marL="1143000" indent="-508000">
              <a:lnSpc>
                <a:spcPct val="150000"/>
              </a:lnSpc>
              <a:buSzPct val="100000"/>
              <a:buChar char="-"/>
            </a:pPr>
            <a:r>
              <a:rPr dirty="0" err="1">
                <a:solidFill>
                  <a:schemeClr val="tx1"/>
                </a:solidFill>
              </a:rPr>
              <a:t>studieverblijf</a:t>
            </a:r>
            <a:r>
              <a:rPr dirty="0">
                <a:solidFill>
                  <a:schemeClr val="tx1"/>
                </a:solidFill>
              </a:rPr>
              <a:t> van ≥ 3 </a:t>
            </a:r>
            <a:r>
              <a:rPr dirty="0" err="1">
                <a:solidFill>
                  <a:schemeClr val="tx1"/>
                </a:solidFill>
              </a:rPr>
              <a:t>maanden</a:t>
            </a:r>
            <a:endParaRPr dirty="0">
              <a:solidFill>
                <a:schemeClr val="tx1"/>
              </a:solidFill>
            </a:endParaRPr>
          </a:p>
          <a:p>
            <a:pPr marL="1143000" indent="-508000">
              <a:lnSpc>
                <a:spcPct val="150000"/>
              </a:lnSpc>
              <a:buSzPct val="100000"/>
              <a:buChar char="-"/>
            </a:pPr>
            <a:r>
              <a:rPr dirty="0">
                <a:solidFill>
                  <a:schemeClr val="tx1"/>
                </a:solidFill>
              </a:rPr>
              <a:t>≥ 15 </a:t>
            </a:r>
            <a:r>
              <a:rPr dirty="0" err="1">
                <a:solidFill>
                  <a:schemeClr val="tx1"/>
                </a:solidFill>
              </a:rPr>
              <a:t>studiepunten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verworven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33969" y="13070208"/>
            <a:ext cx="255564" cy="385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sp>
        <p:nvSpPr>
          <p:cNvPr id="111" name="Titel van de slide max 1 lijn"/>
          <p:cNvSpPr txBox="1"/>
          <p:nvPr/>
        </p:nvSpPr>
        <p:spPr>
          <a:xfrm>
            <a:off x="3786766" y="1291165"/>
            <a:ext cx="19752569" cy="2749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2438337">
              <a:defRPr sz="8000" b="1">
                <a:solidFill>
                  <a:srgbClr val="004686"/>
                </a:solidFill>
              </a:defRPr>
            </a:lvl1pPr>
          </a:lstStyle>
          <a:p>
            <a:r>
              <a:t>Definities, meet- &amp; teleenheden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lide bullet text"/>
          <p:cNvSpPr txBox="1">
            <a:spLocks noGrp="1"/>
          </p:cNvSpPr>
          <p:nvPr>
            <p:ph type="body" idx="1"/>
          </p:nvPr>
        </p:nvSpPr>
        <p:spPr>
          <a:xfrm>
            <a:off x="3809999" y="3840077"/>
            <a:ext cx="20190093" cy="10480779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508000" indent="-508000">
              <a:lnSpc>
                <a:spcPct val="150000"/>
              </a:lnSpc>
              <a:buSzPct val="100000"/>
              <a:buChar char="•"/>
            </a:pPr>
            <a:r>
              <a:rPr dirty="0" err="1">
                <a:solidFill>
                  <a:schemeClr val="tx1"/>
                </a:solidFill>
              </a:rPr>
              <a:t>Vlaams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internationaliseringskader</a:t>
            </a:r>
            <a:r>
              <a:rPr dirty="0">
                <a:solidFill>
                  <a:schemeClr val="tx1"/>
                </a:solidFill>
              </a:rPr>
              <a:t>, op </a:t>
            </a:r>
            <a:r>
              <a:rPr dirty="0" err="1">
                <a:solidFill>
                  <a:schemeClr val="tx1"/>
                </a:solidFill>
              </a:rPr>
              <a:t>advies</a:t>
            </a:r>
            <a:r>
              <a:rPr dirty="0">
                <a:solidFill>
                  <a:schemeClr val="tx1"/>
                </a:solidFill>
              </a:rPr>
              <a:t> van Taskforce:</a:t>
            </a:r>
          </a:p>
          <a:p>
            <a:pPr marL="1143000" indent="-508000">
              <a:lnSpc>
                <a:spcPct val="150000"/>
              </a:lnSpc>
              <a:buSzPct val="100000"/>
              <a:buChar char="-"/>
            </a:pPr>
            <a:r>
              <a:rPr dirty="0" err="1">
                <a:solidFill>
                  <a:schemeClr val="tx1"/>
                </a:solidFill>
              </a:rPr>
              <a:t>reikt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voorbij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buitenlandse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studieduurtijd</a:t>
            </a:r>
            <a:r>
              <a:rPr dirty="0">
                <a:solidFill>
                  <a:schemeClr val="tx1"/>
                </a:solidFill>
              </a:rPr>
              <a:t> = </a:t>
            </a:r>
            <a:r>
              <a:rPr dirty="0" err="1">
                <a:solidFill>
                  <a:schemeClr val="tx1"/>
                </a:solidFill>
              </a:rPr>
              <a:t>studiepunten</a:t>
            </a:r>
            <a:endParaRPr dirty="0">
              <a:solidFill>
                <a:schemeClr val="tx1"/>
              </a:solidFill>
            </a:endParaRPr>
          </a:p>
          <a:p>
            <a:pPr marL="1143000" indent="-508000">
              <a:lnSpc>
                <a:spcPct val="150000"/>
              </a:lnSpc>
              <a:buSzPct val="100000"/>
              <a:buChar char="-"/>
            </a:pPr>
            <a:r>
              <a:rPr dirty="0" err="1">
                <a:solidFill>
                  <a:schemeClr val="tx1"/>
                </a:solidFill>
              </a:rPr>
              <a:t>studiemeerwaarde</a:t>
            </a:r>
            <a:r>
              <a:rPr dirty="0">
                <a:solidFill>
                  <a:schemeClr val="tx1"/>
                </a:solidFill>
              </a:rPr>
              <a:t> van </a:t>
            </a:r>
            <a:r>
              <a:rPr dirty="0" err="1">
                <a:solidFill>
                  <a:schemeClr val="tx1"/>
                </a:solidFill>
              </a:rPr>
              <a:t>internationaliseringsactiviteiten</a:t>
            </a:r>
            <a:r>
              <a:rPr dirty="0">
                <a:solidFill>
                  <a:schemeClr val="tx1"/>
                </a:solidFill>
              </a:rPr>
              <a:t> (</a:t>
            </a:r>
            <a:r>
              <a:rPr dirty="0" err="1">
                <a:solidFill>
                  <a:schemeClr val="tx1"/>
                </a:solidFill>
              </a:rPr>
              <a:t>waaronder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mobiliteit</a:t>
            </a:r>
            <a:r>
              <a:rPr dirty="0">
                <a:solidFill>
                  <a:schemeClr val="tx1"/>
                </a:solidFill>
              </a:rPr>
              <a:t>) </a:t>
            </a:r>
            <a:r>
              <a:rPr dirty="0" err="1">
                <a:solidFill>
                  <a:schemeClr val="tx1"/>
                </a:solidFill>
              </a:rPr>
              <a:t>uitgedrukt</a:t>
            </a:r>
            <a:r>
              <a:rPr dirty="0">
                <a:solidFill>
                  <a:schemeClr val="tx1"/>
                </a:solidFill>
              </a:rPr>
              <a:t> in </a:t>
            </a:r>
            <a:r>
              <a:rPr dirty="0" err="1">
                <a:solidFill>
                  <a:schemeClr val="tx1"/>
                </a:solidFill>
              </a:rPr>
              <a:t>internationale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en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interculturele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competenties</a:t>
            </a:r>
            <a:br>
              <a:rPr dirty="0">
                <a:solidFill>
                  <a:schemeClr val="tx1"/>
                </a:solidFill>
              </a:rPr>
            </a:br>
            <a:r>
              <a:rPr dirty="0" err="1">
                <a:solidFill>
                  <a:schemeClr val="tx1"/>
                </a:solidFill>
              </a:rPr>
              <a:t>en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dirty="0" err="1">
                <a:solidFill>
                  <a:schemeClr val="tx1"/>
                </a:solidFill>
              </a:rPr>
              <a:t>leerdoelen</a:t>
            </a:r>
            <a:r>
              <a:rPr dirty="0">
                <a:solidFill>
                  <a:schemeClr val="tx1"/>
                </a:solidFill>
              </a:rPr>
              <a:t> (ICOM)  </a:t>
            </a:r>
            <a:r>
              <a:rPr u="sng" dirty="0" err="1">
                <a:solidFill>
                  <a:schemeClr val="tx1"/>
                </a:solidFill>
              </a:rPr>
              <a:t>www.internationalecompetenties.be</a:t>
            </a:r>
            <a:r>
              <a:rPr u="sng" dirty="0">
                <a:solidFill>
                  <a:schemeClr val="tx1"/>
                </a:solidFill>
              </a:rPr>
              <a:t>/</a:t>
            </a:r>
            <a:r>
              <a:rPr u="sng" dirty="0" err="1">
                <a:solidFill>
                  <a:schemeClr val="tx1"/>
                </a:solidFill>
              </a:rPr>
              <a:t>nl</a:t>
            </a:r>
            <a:r>
              <a:rPr u="sng" dirty="0">
                <a:solidFill>
                  <a:schemeClr val="tx1"/>
                </a:solidFill>
              </a:rPr>
              <a:t>/</a:t>
            </a:r>
            <a:r>
              <a:rPr u="sng" dirty="0" err="1">
                <a:solidFill>
                  <a:schemeClr val="tx1"/>
                </a:solidFill>
              </a:rPr>
              <a:t>icoms</a:t>
            </a:r>
            <a:r>
              <a:rPr dirty="0">
                <a:solidFill>
                  <a:schemeClr val="tx1"/>
                </a:solidFill>
              </a:rPr>
              <a:t> </a:t>
            </a:r>
          </a:p>
          <a:p>
            <a:pPr marL="508000" indent="-508000">
              <a:lnSpc>
                <a:spcPct val="150000"/>
              </a:lnSpc>
              <a:buSzPct val="100000"/>
              <a:buChar char="•"/>
            </a:pPr>
            <a:endParaRPr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nl-BE" dirty="0">
                <a:solidFill>
                  <a:schemeClr val="tx1"/>
                </a:solidFill>
              </a:rPr>
              <a:t>       </a:t>
            </a:r>
            <a:r>
              <a:rPr dirty="0">
                <a:solidFill>
                  <a:schemeClr val="tx1"/>
                </a:solidFill>
              </a:rPr>
              <a:t>1 op 3 </a:t>
            </a:r>
            <a:r>
              <a:rPr dirty="0" err="1">
                <a:solidFill>
                  <a:schemeClr val="tx1"/>
                </a:solidFill>
              </a:rPr>
              <a:t>Vlaamse</a:t>
            </a:r>
            <a:r>
              <a:rPr dirty="0">
                <a:solidFill>
                  <a:schemeClr val="tx1"/>
                </a:solidFill>
              </a:rPr>
              <a:t> HEI </a:t>
            </a:r>
            <a:r>
              <a:rPr dirty="0" err="1">
                <a:solidFill>
                  <a:schemeClr val="tx1"/>
                </a:solidFill>
              </a:rPr>
              <a:t>afgestudeerden</a:t>
            </a:r>
            <a:r>
              <a:rPr dirty="0">
                <a:solidFill>
                  <a:schemeClr val="tx1"/>
                </a:solidFill>
              </a:rPr>
              <a:t> ≥ 10 </a:t>
            </a:r>
            <a:r>
              <a:rPr dirty="0" err="1">
                <a:solidFill>
                  <a:schemeClr val="tx1"/>
                </a:solidFill>
              </a:rPr>
              <a:t>studiepunten</a:t>
            </a:r>
            <a:r>
              <a:rPr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33969" y="13070208"/>
            <a:ext cx="255564" cy="385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sp>
        <p:nvSpPr>
          <p:cNvPr id="115" name="Titel van de slide max 1 lijn"/>
          <p:cNvSpPr txBox="1"/>
          <p:nvPr/>
        </p:nvSpPr>
        <p:spPr>
          <a:xfrm>
            <a:off x="3786766" y="1291165"/>
            <a:ext cx="19752569" cy="1553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defTabSz="2438337">
              <a:defRPr sz="8000" b="1">
                <a:solidFill>
                  <a:srgbClr val="004686"/>
                </a:solidFill>
              </a:defRPr>
            </a:lvl1pPr>
          </a:lstStyle>
          <a:p>
            <a:r>
              <a:t>Definities, meet- &amp; teleenheden </a:t>
            </a:r>
          </a:p>
        </p:txBody>
      </p:sp>
      <p:sp>
        <p:nvSpPr>
          <p:cNvPr id="116" name="Pijl"/>
          <p:cNvSpPr/>
          <p:nvPr/>
        </p:nvSpPr>
        <p:spPr>
          <a:xfrm>
            <a:off x="3578013" y="10025346"/>
            <a:ext cx="1221648" cy="833703"/>
          </a:xfrm>
          <a:prstGeom prst="rightArrow">
            <a:avLst>
              <a:gd name="adj1" fmla="val 28953"/>
              <a:gd name="adj2" fmla="val 70612"/>
            </a:avLst>
          </a:prstGeom>
          <a:solidFill>
            <a:srgbClr val="5BCBF5"/>
          </a:solidFill>
          <a:ln w="12700">
            <a:miter lim="400000"/>
          </a:ln>
        </p:spPr>
        <p:txBody>
          <a:bodyPr lIns="91438" tIns="91438" rIns="91438" bIns="91438" anchor="ctr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33969" y="13070208"/>
            <a:ext cx="255564" cy="385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grpSp>
        <p:nvGrpSpPr>
          <p:cNvPr id="121" name="Groepeer"/>
          <p:cNvGrpSpPr/>
          <p:nvPr/>
        </p:nvGrpSpPr>
        <p:grpSpPr>
          <a:xfrm>
            <a:off x="3801533" y="4512673"/>
            <a:ext cx="12157473" cy="1270001"/>
            <a:chOff x="0" y="0"/>
            <a:chExt cx="12157471" cy="1270000"/>
          </a:xfrm>
        </p:grpSpPr>
        <p:sp>
          <p:nvSpPr>
            <p:cNvPr id="119" name="Rechthoek"/>
            <p:cNvSpPr/>
            <p:nvPr/>
          </p:nvSpPr>
          <p:spPr>
            <a:xfrm>
              <a:off x="0" y="0"/>
              <a:ext cx="12157472" cy="1270000"/>
            </a:xfrm>
            <a:prstGeom prst="rect">
              <a:avLst/>
            </a:prstGeom>
            <a:solidFill>
              <a:srgbClr val="5BCBF5"/>
            </a:solidFill>
            <a:ln w="12700" cap="flat">
              <a:noFill/>
              <a:miter lim="400000"/>
            </a:ln>
            <a:effectLst/>
          </p:spPr>
          <p:txBody>
            <a:bodyPr wrap="square" lIns="91438" tIns="91438" rIns="91438" bIns="91438" numCol="1" anchor="ctr">
              <a:noAutofit/>
            </a:bodyPr>
            <a:lstStyle/>
            <a:p>
              <a:endParaRPr/>
            </a:p>
          </p:txBody>
        </p:sp>
        <p:sp>
          <p:nvSpPr>
            <p:cNvPr id="120" name="Persoonlijke groei"/>
            <p:cNvSpPr txBox="1"/>
            <p:nvPr/>
          </p:nvSpPr>
          <p:spPr>
            <a:xfrm>
              <a:off x="396792" y="319254"/>
              <a:ext cx="5297588" cy="6785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457200">
                <a:defRPr sz="4800" b="1">
                  <a:solidFill>
                    <a:srgbClr val="FFFFFF"/>
                  </a:solidFill>
                </a:defRPr>
              </a:lvl1pPr>
            </a:lstStyle>
            <a:p>
              <a:r>
                <a:t>Persoonlijke groei</a:t>
              </a:r>
            </a:p>
          </p:txBody>
        </p:sp>
      </p:grpSp>
      <p:sp>
        <p:nvSpPr>
          <p:cNvPr id="122" name="Titel van de slide max 1 lijn"/>
          <p:cNvSpPr txBox="1"/>
          <p:nvPr/>
        </p:nvSpPr>
        <p:spPr>
          <a:xfrm>
            <a:off x="3786766" y="1291165"/>
            <a:ext cx="19752569" cy="245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2438337">
              <a:defRPr sz="8000" b="1">
                <a:solidFill>
                  <a:srgbClr val="004686"/>
                </a:solidFill>
              </a:defRPr>
            </a:pPr>
            <a:r>
              <a:rPr sz="5500" b="0"/>
              <a:t>Internationale &amp; interculturele</a:t>
            </a:r>
            <a:br/>
            <a:r>
              <a:t>competenties </a:t>
            </a:r>
          </a:p>
        </p:txBody>
      </p:sp>
      <p:grpSp>
        <p:nvGrpSpPr>
          <p:cNvPr id="125" name="Groepeer"/>
          <p:cNvGrpSpPr/>
          <p:nvPr/>
        </p:nvGrpSpPr>
        <p:grpSpPr>
          <a:xfrm>
            <a:off x="3801533" y="6024850"/>
            <a:ext cx="12157473" cy="1270001"/>
            <a:chOff x="0" y="0"/>
            <a:chExt cx="12157471" cy="1270000"/>
          </a:xfrm>
        </p:grpSpPr>
        <p:sp>
          <p:nvSpPr>
            <p:cNvPr id="123" name="Rechthoek"/>
            <p:cNvSpPr/>
            <p:nvPr/>
          </p:nvSpPr>
          <p:spPr>
            <a:xfrm>
              <a:off x="0" y="0"/>
              <a:ext cx="12157472" cy="1270000"/>
            </a:xfrm>
            <a:prstGeom prst="rect">
              <a:avLst/>
            </a:prstGeom>
            <a:solidFill>
              <a:srgbClr val="F15B67"/>
            </a:solidFill>
            <a:ln w="12700" cap="flat">
              <a:noFill/>
              <a:miter lim="400000"/>
            </a:ln>
            <a:effectLst/>
          </p:spPr>
          <p:txBody>
            <a:bodyPr wrap="square" lIns="91438" tIns="91438" rIns="91438" bIns="91438" numCol="1" anchor="ctr">
              <a:noAutofit/>
            </a:bodyPr>
            <a:lstStyle/>
            <a:p>
              <a:endParaRPr/>
            </a:p>
          </p:txBody>
        </p:sp>
        <p:sp>
          <p:nvSpPr>
            <p:cNvPr id="124" name="Interculturele competentie"/>
            <p:cNvSpPr txBox="1"/>
            <p:nvPr/>
          </p:nvSpPr>
          <p:spPr>
            <a:xfrm>
              <a:off x="396792" y="331179"/>
              <a:ext cx="7634487" cy="6785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457200">
                <a:defRPr sz="4800" b="1">
                  <a:solidFill>
                    <a:srgbClr val="FFFFFF"/>
                  </a:solidFill>
                </a:defRPr>
              </a:lvl1pPr>
            </a:lstStyle>
            <a:p>
              <a:r>
                <a:t>Interculturele competentie</a:t>
              </a:r>
            </a:p>
          </p:txBody>
        </p:sp>
      </p:grpSp>
      <p:grpSp>
        <p:nvGrpSpPr>
          <p:cNvPr id="128" name="Groepeer"/>
          <p:cNvGrpSpPr/>
          <p:nvPr/>
        </p:nvGrpSpPr>
        <p:grpSpPr>
          <a:xfrm>
            <a:off x="3801533" y="7537027"/>
            <a:ext cx="12157473" cy="1270001"/>
            <a:chOff x="0" y="0"/>
            <a:chExt cx="12157471" cy="1270000"/>
          </a:xfrm>
        </p:grpSpPr>
        <p:sp>
          <p:nvSpPr>
            <p:cNvPr id="126" name="Rechthoek"/>
            <p:cNvSpPr/>
            <p:nvPr/>
          </p:nvSpPr>
          <p:spPr>
            <a:xfrm>
              <a:off x="0" y="0"/>
              <a:ext cx="12157472" cy="1270000"/>
            </a:xfrm>
            <a:prstGeom prst="rect">
              <a:avLst/>
            </a:prstGeom>
            <a:solidFill>
              <a:srgbClr val="005089"/>
            </a:solidFill>
            <a:ln w="12700" cap="flat">
              <a:noFill/>
              <a:miter lim="400000"/>
            </a:ln>
            <a:effectLst/>
          </p:spPr>
          <p:txBody>
            <a:bodyPr wrap="square" lIns="91438" tIns="91438" rIns="91438" bIns="91438" numCol="1" anchor="ctr">
              <a:noAutofit/>
            </a:bodyPr>
            <a:lstStyle/>
            <a:p>
              <a:endParaRPr/>
            </a:p>
          </p:txBody>
        </p:sp>
        <p:sp>
          <p:nvSpPr>
            <p:cNvPr id="127" name="Taalvaardigheid"/>
            <p:cNvSpPr txBox="1"/>
            <p:nvPr/>
          </p:nvSpPr>
          <p:spPr>
            <a:xfrm>
              <a:off x="396792" y="295722"/>
              <a:ext cx="4778178" cy="6785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457200">
                <a:defRPr sz="4800" b="1">
                  <a:solidFill>
                    <a:srgbClr val="FFFFFF"/>
                  </a:solidFill>
                </a:defRPr>
              </a:lvl1pPr>
            </a:lstStyle>
            <a:p>
              <a:r>
                <a:t>Taalvaardigheid </a:t>
              </a:r>
            </a:p>
          </p:txBody>
        </p:sp>
      </p:grpSp>
      <p:grpSp>
        <p:nvGrpSpPr>
          <p:cNvPr id="131" name="Groepeer"/>
          <p:cNvGrpSpPr/>
          <p:nvPr/>
        </p:nvGrpSpPr>
        <p:grpSpPr>
          <a:xfrm>
            <a:off x="3801533" y="9007028"/>
            <a:ext cx="12157473" cy="1270001"/>
            <a:chOff x="0" y="0"/>
            <a:chExt cx="12157471" cy="1270000"/>
          </a:xfrm>
        </p:grpSpPr>
        <p:sp>
          <p:nvSpPr>
            <p:cNvPr id="129" name="Rechthoek"/>
            <p:cNvSpPr/>
            <p:nvPr/>
          </p:nvSpPr>
          <p:spPr>
            <a:xfrm>
              <a:off x="0" y="0"/>
              <a:ext cx="12157472" cy="1270000"/>
            </a:xfrm>
            <a:prstGeom prst="rect">
              <a:avLst/>
            </a:prstGeom>
            <a:solidFill>
              <a:srgbClr val="FEC340"/>
            </a:solidFill>
            <a:ln w="12700" cap="flat">
              <a:noFill/>
              <a:miter lim="400000"/>
            </a:ln>
            <a:effectLst/>
          </p:spPr>
          <p:txBody>
            <a:bodyPr wrap="square" lIns="91438" tIns="91438" rIns="91438" bIns="91438" numCol="1" anchor="ctr">
              <a:noAutofit/>
            </a:bodyPr>
            <a:lstStyle/>
            <a:p>
              <a:endParaRPr/>
            </a:p>
          </p:txBody>
        </p:sp>
        <p:sp>
          <p:nvSpPr>
            <p:cNvPr id="130" name="Internationale vakkennis"/>
            <p:cNvSpPr txBox="1"/>
            <p:nvPr/>
          </p:nvSpPr>
          <p:spPr>
            <a:xfrm>
              <a:off x="396792" y="309753"/>
              <a:ext cx="7127281" cy="6785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457200">
                <a:defRPr sz="4800" b="1">
                  <a:solidFill>
                    <a:srgbClr val="FFFFFF"/>
                  </a:solidFill>
                </a:defRPr>
              </a:lvl1pPr>
            </a:lstStyle>
            <a:p>
              <a:r>
                <a:t>Internationale vakkennis</a:t>
              </a:r>
            </a:p>
          </p:txBody>
        </p:sp>
      </p:grpSp>
      <p:grpSp>
        <p:nvGrpSpPr>
          <p:cNvPr id="134" name="Groepeer"/>
          <p:cNvGrpSpPr/>
          <p:nvPr/>
        </p:nvGrpSpPr>
        <p:grpSpPr>
          <a:xfrm>
            <a:off x="3801533" y="10477028"/>
            <a:ext cx="12157473" cy="1270001"/>
            <a:chOff x="0" y="0"/>
            <a:chExt cx="12157471" cy="1270000"/>
          </a:xfrm>
        </p:grpSpPr>
        <p:sp>
          <p:nvSpPr>
            <p:cNvPr id="132" name="Rechthoek"/>
            <p:cNvSpPr/>
            <p:nvPr/>
          </p:nvSpPr>
          <p:spPr>
            <a:xfrm>
              <a:off x="0" y="0"/>
              <a:ext cx="12157472" cy="1270000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91438" tIns="91438" rIns="91438" bIns="91438" numCol="1" anchor="ctr">
              <a:noAutofit/>
            </a:bodyPr>
            <a:lstStyle/>
            <a:p>
              <a:endParaRPr/>
            </a:p>
          </p:txBody>
        </p:sp>
        <p:sp>
          <p:nvSpPr>
            <p:cNvPr id="133" name="Internationale betrokkenheid"/>
            <p:cNvSpPr txBox="1"/>
            <p:nvPr/>
          </p:nvSpPr>
          <p:spPr>
            <a:xfrm>
              <a:off x="396792" y="295721"/>
              <a:ext cx="8345588" cy="6785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457200">
                <a:defRPr sz="4800" b="1"/>
              </a:lvl1pPr>
            </a:lstStyle>
            <a:p>
              <a:r>
                <a:t>Internationale betrokkenheid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23233969" y="13070208"/>
            <a:ext cx="255564" cy="38539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37" name="Titel van de slide max 1 lijn"/>
          <p:cNvSpPr txBox="1"/>
          <p:nvPr/>
        </p:nvSpPr>
        <p:spPr>
          <a:xfrm>
            <a:off x="3786766" y="1291165"/>
            <a:ext cx="19752569" cy="27498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defTabSz="2438337">
              <a:defRPr sz="8000" b="1">
                <a:solidFill>
                  <a:srgbClr val="004686"/>
                </a:solidFill>
              </a:defRPr>
            </a:pPr>
            <a:r>
              <a:rPr sz="5500" b="0"/>
              <a:t>Internationale &amp; interculturele</a:t>
            </a:r>
            <a:br/>
            <a:r>
              <a:t>competenties </a:t>
            </a:r>
          </a:p>
        </p:txBody>
      </p:sp>
      <p:grpSp>
        <p:nvGrpSpPr>
          <p:cNvPr id="140" name="Groepeer"/>
          <p:cNvGrpSpPr/>
          <p:nvPr/>
        </p:nvGrpSpPr>
        <p:grpSpPr>
          <a:xfrm>
            <a:off x="3801533" y="4512673"/>
            <a:ext cx="12157473" cy="1270001"/>
            <a:chOff x="0" y="0"/>
            <a:chExt cx="12157471" cy="1270000"/>
          </a:xfrm>
        </p:grpSpPr>
        <p:sp>
          <p:nvSpPr>
            <p:cNvPr id="138" name="Rechthoek"/>
            <p:cNvSpPr/>
            <p:nvPr/>
          </p:nvSpPr>
          <p:spPr>
            <a:xfrm>
              <a:off x="0" y="0"/>
              <a:ext cx="12157472" cy="1270000"/>
            </a:xfrm>
            <a:prstGeom prst="rect">
              <a:avLst/>
            </a:prstGeom>
            <a:solidFill>
              <a:srgbClr val="5BCBF5"/>
            </a:solidFill>
            <a:ln w="12700" cap="flat">
              <a:noFill/>
              <a:miter lim="400000"/>
            </a:ln>
            <a:effectLst/>
          </p:spPr>
          <p:txBody>
            <a:bodyPr wrap="square" lIns="91438" tIns="91438" rIns="91438" bIns="91438" numCol="1" anchor="ctr">
              <a:noAutofit/>
            </a:bodyPr>
            <a:lstStyle/>
            <a:p>
              <a:endParaRPr/>
            </a:p>
          </p:txBody>
        </p:sp>
        <p:sp>
          <p:nvSpPr>
            <p:cNvPr id="139" name="Persoonlijke groei"/>
            <p:cNvSpPr txBox="1"/>
            <p:nvPr/>
          </p:nvSpPr>
          <p:spPr>
            <a:xfrm>
              <a:off x="396792" y="319254"/>
              <a:ext cx="5297588" cy="6785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457200">
                <a:defRPr sz="4800" b="1">
                  <a:solidFill>
                    <a:srgbClr val="FFFFFF"/>
                  </a:solidFill>
                </a:defRPr>
              </a:lvl1pPr>
            </a:lstStyle>
            <a:p>
              <a:r>
                <a:t>Persoonlijke groei</a:t>
              </a:r>
            </a:p>
          </p:txBody>
        </p:sp>
      </p:grpSp>
      <p:sp>
        <p:nvSpPr>
          <p:cNvPr id="141" name="Zelfstandig functioneren…"/>
          <p:cNvSpPr txBox="1"/>
          <p:nvPr/>
        </p:nvSpPr>
        <p:spPr>
          <a:xfrm>
            <a:off x="3874789" y="6254327"/>
            <a:ext cx="9601771" cy="4592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marL="457200" indent="-457200" defTabSz="457200">
              <a:spcBef>
                <a:spcPts val="1500"/>
              </a:spcBef>
              <a:buSzPct val="100000"/>
              <a:buChar char="•"/>
              <a:defRPr sz="4200"/>
            </a:pPr>
            <a:r>
              <a:t>Zelfstandig functioneren</a:t>
            </a:r>
          </a:p>
          <a:p>
            <a:pPr marL="457200" indent="-457200" defTabSz="457200">
              <a:spcBef>
                <a:spcPts val="1500"/>
              </a:spcBef>
              <a:buSzPct val="100000"/>
              <a:buChar char="•"/>
              <a:defRPr sz="4200"/>
            </a:pPr>
            <a:r>
              <a:t>Zich flexibel opstellen</a:t>
            </a:r>
          </a:p>
          <a:p>
            <a:pPr marL="457200" indent="-457200" defTabSz="457200">
              <a:spcBef>
                <a:spcPts val="1500"/>
              </a:spcBef>
              <a:buSzPct val="100000"/>
              <a:buChar char="•"/>
              <a:defRPr sz="4200"/>
            </a:pPr>
            <a:r>
              <a:t>Andere perspectieven opzoeken</a:t>
            </a:r>
          </a:p>
          <a:p>
            <a:pPr marL="457200" indent="-457200" defTabSz="457200">
              <a:spcBef>
                <a:spcPts val="1500"/>
              </a:spcBef>
              <a:buSzPct val="100000"/>
              <a:buChar char="•"/>
              <a:defRPr sz="4200"/>
            </a:pPr>
            <a:r>
              <a:t>Creativiteit tonen</a:t>
            </a:r>
          </a:p>
          <a:p>
            <a:pPr marL="457200" indent="-457200" defTabSz="457200">
              <a:spcBef>
                <a:spcPts val="1500"/>
              </a:spcBef>
              <a:buSzPct val="100000"/>
              <a:buChar char="•"/>
              <a:defRPr sz="4200"/>
            </a:pPr>
            <a:r>
              <a:t>Een duidelijk toekomstbeeld hebben</a:t>
            </a:r>
          </a:p>
          <a:p>
            <a:pPr marL="457200" indent="-457200" defTabSz="457200">
              <a:spcBef>
                <a:spcPts val="1500"/>
              </a:spcBef>
              <a:buSzPct val="100000"/>
              <a:buChar char="•"/>
              <a:defRPr sz="4200"/>
            </a:pPr>
            <a:r>
              <a:t>Zich handhaven in stressvolle situaties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1828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883</Words>
  <Application>Microsoft Office PowerPoint</Application>
  <PresentationFormat>Aangepast</PresentationFormat>
  <Paragraphs>170</Paragraphs>
  <Slides>27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29" baseType="lpstr">
      <vt:lpstr>Arial</vt:lpstr>
      <vt:lpstr>Kantoorthema</vt:lpstr>
      <vt:lpstr>Welkom</vt:lpstr>
      <vt:lpstr>Kunnen ICOM de internationalisering van graduaatsopleidingen verder helpen?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Retail Innovation Challenge</dc:title>
  <dc:creator>Syscom</dc:creator>
  <cp:lastModifiedBy>Myriam Slock</cp:lastModifiedBy>
  <cp:revision>18</cp:revision>
  <dcterms:modified xsi:type="dcterms:W3CDTF">2022-06-28T05:04:22Z</dcterms:modified>
</cp:coreProperties>
</file>