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8" r:id="rId2"/>
    <p:sldId id="372" r:id="rId3"/>
    <p:sldId id="373" r:id="rId4"/>
    <p:sldId id="374" r:id="rId5"/>
    <p:sldId id="375" r:id="rId6"/>
    <p:sldId id="376" r:id="rId7"/>
    <p:sldId id="379" r:id="rId8"/>
    <p:sldId id="377" r:id="rId9"/>
    <p:sldId id="378" r:id="rId10"/>
    <p:sldId id="380" r:id="rId11"/>
    <p:sldId id="381" r:id="rId12"/>
    <p:sldId id="382" r:id="rId13"/>
    <p:sldId id="383" r:id="rId14"/>
    <p:sldId id="384" r:id="rId15"/>
    <p:sldId id="386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4" autoAdjust="0"/>
    <p:restoredTop sz="94682"/>
  </p:normalViewPr>
  <p:slideViewPr>
    <p:cSldViewPr snapToGrid="0" snapToObjects="1">
      <p:cViewPr varScale="1">
        <p:scale>
          <a:sx n="27" d="100"/>
          <a:sy n="27" d="100"/>
        </p:scale>
        <p:origin x="136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riam Slock" userId="36845fdf-f1fa-4db5-bc01-f859b1664543" providerId="ADAL" clId="{710DA333-A347-4FBD-88EF-C23FD6ABA429}"/>
    <pc:docChg chg="delSld">
      <pc:chgData name="Myriam Slock" userId="36845fdf-f1fa-4db5-bc01-f859b1664543" providerId="ADAL" clId="{710DA333-A347-4FBD-88EF-C23FD6ABA429}" dt="2022-06-28T05:03:26.194" v="0" actId="47"/>
      <pc:docMkLst>
        <pc:docMk/>
      </pc:docMkLst>
      <pc:sldChg chg="del">
        <pc:chgData name="Myriam Slock" userId="36845fdf-f1fa-4db5-bc01-f859b1664543" providerId="ADAL" clId="{710DA333-A347-4FBD-88EF-C23FD6ABA429}" dt="2022-06-28T05:03:26.194" v="0" actId="47"/>
        <pc:sldMkLst>
          <pc:docMk/>
          <pc:sldMk cId="0" sldId="385"/>
        </pc:sldMkLst>
      </pc:sldChg>
      <pc:sldMasterChg chg="delSldLayout">
        <pc:chgData name="Myriam Slock" userId="36845fdf-f1fa-4db5-bc01-f859b1664543" providerId="ADAL" clId="{710DA333-A347-4FBD-88EF-C23FD6ABA429}" dt="2022-06-28T05:03:26.194" v="0" actId="47"/>
        <pc:sldMasterMkLst>
          <pc:docMk/>
          <pc:sldMasterMk cId="0" sldId="2147483648"/>
        </pc:sldMasterMkLst>
        <pc:sldLayoutChg chg="del">
          <pc:chgData name="Myriam Slock" userId="36845fdf-f1fa-4db5-bc01-f859b1664543" providerId="ADAL" clId="{710DA333-A347-4FBD-88EF-C23FD6ABA429}" dt="2022-06-28T05:03:26.194" v="0" actId="47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Arial"/>
      </a:defRPr>
    </a:lvl1pPr>
    <a:lvl2pPr indent="228600" defTabSz="1828800" latinLnBrk="0">
      <a:defRPr sz="2400">
        <a:latin typeface="+mn-lt"/>
        <a:ea typeface="+mn-ea"/>
        <a:cs typeface="+mn-cs"/>
        <a:sym typeface="Arial"/>
      </a:defRPr>
    </a:lvl2pPr>
    <a:lvl3pPr indent="457200" defTabSz="1828800" latinLnBrk="0">
      <a:defRPr sz="2400">
        <a:latin typeface="+mn-lt"/>
        <a:ea typeface="+mn-ea"/>
        <a:cs typeface="+mn-cs"/>
        <a:sym typeface="Arial"/>
      </a:defRPr>
    </a:lvl3pPr>
    <a:lvl4pPr indent="685800" defTabSz="1828800" latinLnBrk="0">
      <a:defRPr sz="2400">
        <a:latin typeface="+mn-lt"/>
        <a:ea typeface="+mn-ea"/>
        <a:cs typeface="+mn-cs"/>
        <a:sym typeface="Arial"/>
      </a:defRPr>
    </a:lvl4pPr>
    <a:lvl5pPr indent="914400" defTabSz="1828800" latinLnBrk="0">
      <a:defRPr sz="2400">
        <a:latin typeface="+mn-lt"/>
        <a:ea typeface="+mn-ea"/>
        <a:cs typeface="+mn-cs"/>
        <a:sym typeface="Arial"/>
      </a:defRPr>
    </a:lvl5pPr>
    <a:lvl6pPr indent="1143000" defTabSz="1828800" latinLnBrk="0">
      <a:defRPr sz="2400">
        <a:latin typeface="+mn-lt"/>
        <a:ea typeface="+mn-ea"/>
        <a:cs typeface="+mn-cs"/>
        <a:sym typeface="Arial"/>
      </a:defRPr>
    </a:lvl6pPr>
    <a:lvl7pPr indent="1371600" defTabSz="1828800" latinLnBrk="0">
      <a:defRPr sz="2400">
        <a:latin typeface="+mn-lt"/>
        <a:ea typeface="+mn-ea"/>
        <a:cs typeface="+mn-cs"/>
        <a:sym typeface="Arial"/>
      </a:defRPr>
    </a:lvl7pPr>
    <a:lvl8pPr indent="1600200" defTabSz="1828800" latinLnBrk="0">
      <a:defRPr sz="2400">
        <a:latin typeface="+mn-lt"/>
        <a:ea typeface="+mn-ea"/>
        <a:cs typeface="+mn-cs"/>
        <a:sym typeface="Arial"/>
      </a:defRPr>
    </a:lvl8pPr>
    <a:lvl9pPr indent="1828800" defTabSz="1828800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drop23-01.jpg" descr="backdrop23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11942181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14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15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16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7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18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9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2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9" y="482028"/>
            <a:ext cx="5973834" cy="236079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8318448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29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30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31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2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8318448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33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35" name="Rechthoek"/>
          <p:cNvSpPr/>
          <p:nvPr/>
        </p:nvSpPr>
        <p:spPr>
          <a:xfrm>
            <a:off x="-101600" y="12771966"/>
            <a:ext cx="24789937" cy="1270001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36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7" y="8910637"/>
            <a:ext cx="24384001" cy="4453677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VLHORA_LOGO_3D_FULL2020-RGB.jpg" descr="VLHORA_LOGO_3D_FULL2020-RGB.jpg"/>
          <p:cNvPicPr>
            <a:picLocks noChangeAspect="1"/>
          </p:cNvPicPr>
          <p:nvPr/>
        </p:nvPicPr>
        <p:blipFill>
          <a:blip r:embed="rId2"/>
          <a:srcRect l="4746" t="12016" r="4744" b="8683"/>
          <a:stretch>
            <a:fillRect/>
          </a:stretch>
        </p:blipFill>
        <p:spPr>
          <a:xfrm>
            <a:off x="-8136345" y="9973143"/>
            <a:ext cx="6502442" cy="266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696" y="1434994"/>
            <a:ext cx="2382102" cy="182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542" y="4487217"/>
            <a:ext cx="3009183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533" y="1723320"/>
            <a:ext cx="1620204" cy="162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3152" y="1790600"/>
            <a:ext cx="1895500" cy="1485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9119" y="1926488"/>
            <a:ext cx="3182707" cy="1213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1154" y="6576289"/>
            <a:ext cx="1895500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3175" y="6969688"/>
            <a:ext cx="3372467" cy="84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9518" y="1715745"/>
            <a:ext cx="2217574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0696" y="4202907"/>
            <a:ext cx="2382102" cy="134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60008" y="6767909"/>
            <a:ext cx="3150307" cy="125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46904" y="4369649"/>
            <a:ext cx="2590945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91230" y="4401126"/>
            <a:ext cx="2648171" cy="94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0692" y="6695047"/>
            <a:ext cx="2372106" cy="139783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3797298" y="4654903"/>
            <a:ext cx="19765370" cy="7704688"/>
          </a:xfrm>
          <a:prstGeom prst="rect">
            <a:avLst/>
          </a:prstGeom>
        </p:spPr>
        <p:txBody>
          <a:bodyPr lIns="0" tIns="0" rIns="0" bIns="0"/>
          <a:lstStyle>
            <a:lvl1pPr marL="571498" indent="-571498" defTabSz="2438337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4000" b="1">
                <a:solidFill>
                  <a:srgbClr val="000000"/>
                </a:solidFill>
              </a:defRPr>
            </a:lvl1pPr>
          </a:lstStyle>
          <a:p>
            <a:r>
              <a:t>Slide bullet text</a:t>
            </a:r>
          </a:p>
        </p:txBody>
      </p:sp>
      <p:sp>
        <p:nvSpPr>
          <p:cNvPr id="77" name="Titel van de slide max 1 lij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803699" y="1799165"/>
            <a:ext cx="19752568" cy="1092202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 spc="-200">
                <a:solidFill>
                  <a:srgbClr val="000000"/>
                </a:solidFill>
              </a:defRPr>
            </a:lvl1pPr>
          </a:lstStyle>
          <a:p>
            <a:r>
              <a:t>Titel van de slide max 1 lijn</a:t>
            </a:r>
          </a:p>
        </p:txBody>
      </p:sp>
      <p:sp>
        <p:nvSpPr>
          <p:cNvPr id="7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drop18-01.jpg" descr="backdrop18-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3797298" y="3067229"/>
            <a:ext cx="21971003" cy="934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163339" y="13070208"/>
            <a:ext cx="396827" cy="385391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med"/>
  <p:txStyles>
    <p:titleStyle>
      <a:lvl1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1pPr>
      <a:lvl2pPr marL="1168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2pPr>
      <a:lvl3pPr marL="1778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3pPr>
      <a:lvl4pPr marL="2387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4pPr>
      <a:lvl5pPr marL="29972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5pPr>
      <a:lvl6pPr marL="36068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6pPr>
      <a:lvl7pPr marL="4216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7pPr>
      <a:lvl8pPr marL="4826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8pPr>
      <a:lvl9pPr marL="5435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likopener"/>
          <p:cNvSpPr txBox="1">
            <a:spLocks noGrp="1"/>
          </p:cNvSpPr>
          <p:nvPr>
            <p:ph type="title"/>
          </p:nvPr>
        </p:nvSpPr>
        <p:spPr>
          <a:xfrm>
            <a:off x="7234763" y="3879158"/>
            <a:ext cx="19824440" cy="20849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8500"/>
            </a:pPr>
            <a:r>
              <a:rPr lang="nl-BE" sz="15000" dirty="0"/>
              <a:t>Welkom</a:t>
            </a:r>
            <a:endParaRPr sz="15000" dirty="0"/>
          </a:p>
        </p:txBody>
      </p:sp>
      <p:sp>
        <p:nvSpPr>
          <p:cNvPr id="89" name="Rechthoek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2" name="Blikopener"/>
          <p:cNvSpPr txBox="1"/>
          <p:nvPr/>
        </p:nvSpPr>
        <p:spPr>
          <a:xfrm>
            <a:off x="7476448" y="751351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4500" dirty="0"/>
              <a:t>Gent - 20 </a:t>
            </a:r>
            <a:r>
              <a:rPr sz="4500" dirty="0" err="1"/>
              <a:t>juni</a:t>
            </a:r>
            <a:r>
              <a:rPr sz="4500" dirty="0"/>
              <a:t> 2022</a:t>
            </a:r>
          </a:p>
        </p:txBody>
      </p:sp>
      <p:sp>
        <p:nvSpPr>
          <p:cNvPr id="10" name="Blikopener">
            <a:extLst>
              <a:ext uri="{FF2B5EF4-FFF2-40B4-BE49-F238E27FC236}">
                <a16:creationId xmlns:a16="http://schemas.microsoft.com/office/drawing/2014/main" id="{29971489-BD63-CBDD-8982-A8FC55871D24}"/>
              </a:ext>
            </a:extLst>
          </p:cNvPr>
          <p:cNvSpPr txBox="1"/>
          <p:nvPr/>
        </p:nvSpPr>
        <p:spPr>
          <a:xfrm>
            <a:off x="7476448" y="5964059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4500" b="1">
                <a:solidFill>
                  <a:srgbClr val="ED4E5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8500" dirty="0"/>
              <a:t>Idee-</a:t>
            </a:r>
            <a:r>
              <a:rPr sz="8500" dirty="0" err="1"/>
              <a:t>doos</a:t>
            </a:r>
            <a:r>
              <a:rPr sz="8500" dirty="0"/>
              <a:t>-</a:t>
            </a:r>
            <a:r>
              <a:rPr sz="8500" dirty="0" err="1"/>
              <a:t>momen</a:t>
            </a:r>
            <a:r>
              <a:rPr lang="nl-BE" sz="8500" dirty="0"/>
              <a:t>t</a:t>
            </a:r>
            <a:endParaRPr sz="85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235223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lang="nl-BE" sz="4300" dirty="0">
                <a:latin typeface="+mj-lt"/>
              </a:rPr>
              <a:t>Maatschappelijke verantwoordelijkheid en realiteit</a:t>
            </a:r>
            <a:endParaRPr sz="4300" dirty="0">
              <a:latin typeface="+mj-lt"/>
            </a:endParaRPr>
          </a:p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Diverse </a:t>
            </a:r>
            <a:r>
              <a:rPr sz="4300" dirty="0" err="1">
                <a:latin typeface="+mj-lt"/>
              </a:rPr>
              <a:t>studentenpopulatie</a:t>
            </a:r>
            <a:r>
              <a:rPr sz="4300" dirty="0">
                <a:latin typeface="+mj-lt"/>
              </a:rPr>
              <a:t>: (</a:t>
            </a:r>
            <a:r>
              <a:rPr sz="4300" dirty="0" err="1">
                <a:latin typeface="+mj-lt"/>
              </a:rPr>
              <a:t>leren</a:t>
            </a:r>
            <a:r>
              <a:rPr sz="4300" dirty="0">
                <a:latin typeface="+mj-lt"/>
              </a:rPr>
              <a:t>) </a:t>
            </a:r>
            <a:r>
              <a:rPr sz="4300" dirty="0" err="1">
                <a:latin typeface="+mj-lt"/>
              </a:rPr>
              <a:t>samenwerken</a:t>
            </a:r>
            <a:r>
              <a:rPr sz="4300" dirty="0">
                <a:latin typeface="+mj-lt"/>
              </a:rPr>
              <a:t>/</a:t>
            </a:r>
            <a:r>
              <a:rPr sz="4300" dirty="0" err="1">
                <a:latin typeface="+mj-lt"/>
              </a:rPr>
              <a:t>samenleven</a:t>
            </a:r>
            <a:r>
              <a:rPr sz="4300" dirty="0">
                <a:latin typeface="+mj-lt"/>
              </a:rPr>
              <a:t> in</a:t>
            </a:r>
            <a:br>
              <a:rPr lang="nl-BE" sz="4300" dirty="0">
                <a:latin typeface="+mj-lt"/>
              </a:rPr>
            </a:br>
            <a:r>
              <a:rPr sz="4300" dirty="0" err="1">
                <a:latin typeface="+mj-lt"/>
              </a:rPr>
              <a:t>een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veilig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begripvol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klimaat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tijdens</a:t>
            </a:r>
            <a:r>
              <a:rPr sz="4300" dirty="0">
                <a:latin typeface="+mj-lt"/>
              </a:rPr>
              <a:t> campus- </a:t>
            </a:r>
            <a:r>
              <a:rPr sz="4300" dirty="0" err="1">
                <a:latin typeface="+mj-lt"/>
              </a:rPr>
              <a:t>én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werkplekleren</a:t>
            </a:r>
            <a:endParaRPr sz="4300" dirty="0">
              <a:latin typeface="+mj-lt"/>
            </a:endParaRPr>
          </a:p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Bewust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plaats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geven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doorheen</a:t>
            </a:r>
            <a:r>
              <a:rPr sz="4300" dirty="0">
                <a:latin typeface="+mj-lt"/>
              </a:rPr>
              <a:t> curriculum</a:t>
            </a:r>
          </a:p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lang="nl-BE" sz="4300" dirty="0">
                <a:latin typeface="+mj-lt"/>
              </a:rPr>
              <a:t>I</a:t>
            </a:r>
            <a:r>
              <a:rPr sz="4300" dirty="0" err="1">
                <a:latin typeface="+mj-lt"/>
              </a:rPr>
              <a:t>nternationale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interculturele</a:t>
            </a:r>
            <a:r>
              <a:rPr sz="4300" dirty="0">
                <a:latin typeface="+mj-lt"/>
              </a:rPr>
              <a:t> component van het </a:t>
            </a:r>
            <a:r>
              <a:rPr sz="4300" dirty="0" err="1">
                <a:latin typeface="+mj-lt"/>
              </a:rPr>
              <a:t>beroep</a:t>
            </a:r>
            <a:endParaRPr sz="4300" dirty="0">
              <a:latin typeface="+mj-lt"/>
            </a:endParaRPr>
          </a:p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Toekomstige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werknemers</a:t>
            </a:r>
            <a:r>
              <a:rPr sz="4300" dirty="0">
                <a:latin typeface="+mj-lt"/>
              </a:rPr>
              <a:t> met open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kritische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blik</a:t>
            </a:r>
            <a:endParaRPr sz="4300" dirty="0">
              <a:latin typeface="+mj-lt"/>
            </a:endParaRPr>
          </a:p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Aandacht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voor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verschillende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vormen</a:t>
            </a:r>
            <a:r>
              <a:rPr sz="4300" dirty="0">
                <a:latin typeface="+mj-lt"/>
              </a:rPr>
              <a:t> van </a:t>
            </a:r>
            <a:r>
              <a:rPr sz="4300" dirty="0" err="1">
                <a:latin typeface="+mj-lt"/>
              </a:rPr>
              <a:t>diversiteit</a:t>
            </a:r>
            <a:r>
              <a:rPr sz="4300" dirty="0">
                <a:latin typeface="+mj-lt"/>
              </a:rPr>
              <a:t> in elk </a:t>
            </a:r>
            <a:r>
              <a:rPr sz="4300" dirty="0" err="1">
                <a:latin typeface="+mj-lt"/>
              </a:rPr>
              <a:t>opleidingsonderdeel</a:t>
            </a:r>
            <a:endParaRPr sz="4300" dirty="0">
              <a:latin typeface="+mj-lt"/>
            </a:endParaRPr>
          </a:p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lang="nl-BE" sz="4300" dirty="0">
                <a:latin typeface="+mj-lt"/>
              </a:rPr>
              <a:t>I</a:t>
            </a:r>
            <a:r>
              <a:rPr sz="4300" dirty="0" err="1">
                <a:latin typeface="+mj-lt"/>
              </a:rPr>
              <a:t>nternationaal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netwerk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uitbreiden</a:t>
            </a:r>
            <a:endParaRPr sz="4300" dirty="0">
              <a:latin typeface="+mj-lt"/>
            </a:endParaRPr>
          </a:p>
          <a:p>
            <a:pPr marL="540000" indent="-540000" defTabSz="2438337">
              <a:lnSpc>
                <a:spcPct val="13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Ambitie</a:t>
            </a:r>
            <a:r>
              <a:rPr sz="4300" dirty="0">
                <a:latin typeface="+mj-lt"/>
              </a:rPr>
              <a:t>: </a:t>
            </a:r>
            <a:r>
              <a:rPr sz="4300" dirty="0" err="1">
                <a:latin typeface="+mj-lt"/>
              </a:rPr>
              <a:t>elke</a:t>
            </a:r>
            <a:r>
              <a:rPr sz="4300" dirty="0">
                <a:latin typeface="+mj-lt"/>
              </a:rPr>
              <a:t> student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medewerker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heeft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minstens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één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internationale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ervaring</a:t>
            </a:r>
            <a:r>
              <a:rPr sz="4300" dirty="0">
                <a:latin typeface="+mj-lt"/>
              </a:rPr>
              <a:t> (</a:t>
            </a:r>
            <a:r>
              <a:rPr sz="4300" dirty="0" err="1">
                <a:latin typeface="+mj-lt"/>
              </a:rPr>
              <a:t>naast</a:t>
            </a:r>
            <a:r>
              <a:rPr sz="4300" dirty="0">
                <a:latin typeface="+mj-lt"/>
              </a:rPr>
              <a:t> alle </a:t>
            </a:r>
            <a:r>
              <a:rPr sz="4300" dirty="0" err="1">
                <a:latin typeface="+mj-lt"/>
              </a:rPr>
              <a:t>andere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thuiservaringen</a:t>
            </a:r>
            <a:r>
              <a:rPr sz="4300" dirty="0">
                <a:latin typeface="+mj-lt"/>
              </a:rPr>
              <a:t>)</a:t>
            </a:r>
          </a:p>
        </p:txBody>
      </p:sp>
      <p:sp>
        <p:nvSpPr>
          <p:cNvPr id="128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Visie GRA BMG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2210" y="13023798"/>
            <a:ext cx="259081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623733"/>
            <a:ext cx="19924648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8" indent="-571498" defTabSz="2438337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Talent labs: </a:t>
            </a:r>
            <a:r>
              <a:rPr sz="4300" dirty="0" err="1">
                <a:latin typeface="+mj-lt"/>
              </a:rPr>
              <a:t>ontwikkeling</a:t>
            </a:r>
            <a:r>
              <a:rPr sz="4300" dirty="0">
                <a:latin typeface="+mj-lt"/>
              </a:rPr>
              <a:t> van skills </a:t>
            </a:r>
            <a:r>
              <a:rPr sz="4300" dirty="0" err="1">
                <a:latin typeface="+mj-lt"/>
              </a:rPr>
              <a:t>voor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persoonlijke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professionele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groei</a:t>
            </a: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Global Minds day </a:t>
            </a:r>
          </a:p>
          <a:p>
            <a:pPr marL="571498" indent="-571498" defTabSz="2438337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Interculturele</a:t>
            </a:r>
            <a:r>
              <a:rPr sz="4300" dirty="0">
                <a:latin typeface="+mj-lt"/>
              </a:rPr>
              <a:t> skills </a:t>
            </a:r>
          </a:p>
          <a:p>
            <a:pPr marL="1282699" indent="-571499" defTabSz="2438337">
              <a:lnSpc>
                <a:spcPct val="12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Cultuurmarkt</a:t>
            </a:r>
            <a:endParaRPr sz="4300" dirty="0">
              <a:latin typeface="+mj-lt"/>
            </a:endParaRPr>
          </a:p>
          <a:p>
            <a:pPr marL="1282699" indent="-571499" defTabSz="2438337">
              <a:lnSpc>
                <a:spcPct val="12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Studiereis</a:t>
            </a:r>
            <a:r>
              <a:rPr sz="4300" dirty="0">
                <a:latin typeface="+mj-lt"/>
              </a:rPr>
              <a:t> (of </a:t>
            </a:r>
            <a:r>
              <a:rPr sz="4300" dirty="0" err="1">
                <a:latin typeface="+mj-lt"/>
              </a:rPr>
              <a:t>alternatief</a:t>
            </a:r>
            <a:r>
              <a:rPr sz="4300" dirty="0">
                <a:latin typeface="+mj-lt"/>
              </a:rPr>
              <a:t> My Global Mind)</a:t>
            </a:r>
          </a:p>
          <a:p>
            <a:pPr marL="571498" indent="-571498" defTabSz="2438337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Werkplekleren</a:t>
            </a:r>
            <a:r>
              <a:rPr sz="4300" dirty="0">
                <a:latin typeface="+mj-lt"/>
              </a:rPr>
              <a:t>: diverse </a:t>
            </a:r>
            <a:r>
              <a:rPr sz="4300" dirty="0" err="1">
                <a:latin typeface="+mj-lt"/>
              </a:rPr>
              <a:t>werkplekken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collega’s</a:t>
            </a:r>
            <a:r>
              <a:rPr sz="4300" dirty="0">
                <a:latin typeface="+mj-lt"/>
              </a:rPr>
              <a:t> op de </a:t>
            </a:r>
            <a:r>
              <a:rPr sz="4300" dirty="0" err="1">
                <a:latin typeface="+mj-lt"/>
              </a:rPr>
              <a:t>werkplek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hun</a:t>
            </a:r>
            <a:br>
              <a:rPr sz="4300" dirty="0">
                <a:latin typeface="+mj-lt"/>
              </a:rPr>
            </a:br>
            <a:r>
              <a:rPr sz="4300" dirty="0" err="1">
                <a:latin typeface="+mj-lt"/>
              </a:rPr>
              <a:t>netwerk</a:t>
            </a:r>
            <a:r>
              <a:rPr sz="4300" dirty="0">
                <a:latin typeface="+mj-lt"/>
              </a:rPr>
              <a:t>/stakeholders</a:t>
            </a:r>
          </a:p>
          <a:p>
            <a:pPr marL="571498" indent="-571498" defTabSz="2438337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Toegepaste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communicatieprincipes</a:t>
            </a:r>
            <a:r>
              <a:rPr sz="4300" dirty="0">
                <a:latin typeface="+mj-lt"/>
              </a:rPr>
              <a:t>: virtual collaboration met </a:t>
            </a:r>
            <a:r>
              <a:rPr sz="4300" dirty="0" err="1">
                <a:latin typeface="+mj-lt"/>
              </a:rPr>
              <a:t>Nederlandse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studenten</a:t>
            </a:r>
            <a:r>
              <a:rPr sz="4300" dirty="0">
                <a:latin typeface="+mj-lt"/>
              </a:rPr>
              <a:t> </a:t>
            </a:r>
          </a:p>
          <a:p>
            <a:pPr marL="571498" indent="-571498" defTabSz="2438337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In </a:t>
            </a:r>
            <a:r>
              <a:rPr sz="4300" dirty="0" err="1">
                <a:latin typeface="+mj-lt"/>
              </a:rPr>
              <a:t>verschillende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opleidingsonderdelen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wordt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expliciet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impliciet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gebruik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gemaakt</a:t>
            </a:r>
            <a:r>
              <a:rPr sz="4300" dirty="0">
                <a:latin typeface="+mj-lt"/>
              </a:rPr>
              <a:t> van </a:t>
            </a:r>
            <a:r>
              <a:rPr sz="4300" dirty="0" err="1">
                <a:latin typeface="+mj-lt"/>
              </a:rPr>
              <a:t>allerlei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vormen</a:t>
            </a:r>
            <a:r>
              <a:rPr sz="4300" dirty="0">
                <a:latin typeface="+mj-lt"/>
              </a:rPr>
              <a:t> van </a:t>
            </a:r>
            <a:r>
              <a:rPr sz="4300" dirty="0" err="1">
                <a:latin typeface="+mj-lt"/>
              </a:rPr>
              <a:t>diversiteit</a:t>
            </a:r>
            <a:r>
              <a:rPr sz="4300" dirty="0">
                <a:latin typeface="+mj-lt"/>
              </a:rPr>
              <a:t> in </a:t>
            </a:r>
            <a:r>
              <a:rPr sz="4300" dirty="0" err="1">
                <a:latin typeface="+mj-lt"/>
              </a:rPr>
              <a:t>oefeningen</a:t>
            </a:r>
            <a:r>
              <a:rPr sz="4300" dirty="0">
                <a:latin typeface="+mj-lt"/>
              </a:rPr>
              <a:t>, cases, </a:t>
            </a:r>
            <a:r>
              <a:rPr sz="4300" dirty="0" err="1">
                <a:latin typeface="+mj-lt"/>
              </a:rPr>
              <a:t>sprekers</a:t>
            </a:r>
            <a:r>
              <a:rPr sz="4300" dirty="0">
                <a:latin typeface="+mj-lt"/>
              </a:rPr>
              <a:t> …</a:t>
            </a:r>
          </a:p>
        </p:txBody>
      </p:sp>
      <p:sp>
        <p:nvSpPr>
          <p:cNvPr id="132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rPr dirty="0" err="1"/>
              <a:t>Verschillende</a:t>
            </a:r>
            <a:r>
              <a:rPr dirty="0"/>
              <a:t> </a:t>
            </a:r>
            <a:r>
              <a:rPr dirty="0" err="1"/>
              <a:t>componenten</a:t>
            </a:r>
            <a:endParaRPr dirty="0"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76584" y="13023798"/>
            <a:ext cx="370333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34" name="Titel van de slide max 1 lijn"/>
          <p:cNvSpPr txBox="1"/>
          <p:nvPr/>
        </p:nvSpPr>
        <p:spPr>
          <a:xfrm>
            <a:off x="3803699" y="2371032"/>
            <a:ext cx="19752568" cy="162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4300">
                <a:solidFill>
                  <a:srgbClr val="005089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lvl1pPr>
          </a:lstStyle>
          <a:p>
            <a:r>
              <a:rPr dirty="0" err="1">
                <a:solidFill>
                  <a:schemeClr val="tx1"/>
                </a:solidFill>
                <a:latin typeface="+mj-lt"/>
              </a:rPr>
              <a:t>doorheen</a:t>
            </a:r>
            <a:r>
              <a:rPr dirty="0">
                <a:solidFill>
                  <a:schemeClr val="tx1"/>
                </a:solidFill>
                <a:latin typeface="+mj-lt"/>
              </a:rPr>
              <a:t> het curriculum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235223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Grote </a:t>
            </a:r>
            <a:r>
              <a:rPr sz="4300" dirty="0" err="1">
                <a:latin typeface="+mj-lt"/>
              </a:rPr>
              <a:t>diversiteit</a:t>
            </a:r>
            <a:r>
              <a:rPr sz="4300" dirty="0">
                <a:latin typeface="+mj-lt"/>
              </a:rPr>
              <a:t> in het GRA-team</a:t>
            </a: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50% van de GRA-</a:t>
            </a:r>
            <a:r>
              <a:rPr sz="4300" dirty="0" err="1">
                <a:latin typeface="+mj-lt"/>
              </a:rPr>
              <a:t>medewerkers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hebben</a:t>
            </a:r>
            <a:r>
              <a:rPr sz="4300" dirty="0">
                <a:latin typeface="+mj-lt"/>
              </a:rPr>
              <a:t> al </a:t>
            </a:r>
            <a:r>
              <a:rPr sz="4300" dirty="0" err="1">
                <a:latin typeface="+mj-lt"/>
              </a:rPr>
              <a:t>minstens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één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buitenlands</a:t>
            </a:r>
            <a:br>
              <a:rPr sz="4300" dirty="0">
                <a:latin typeface="+mj-lt"/>
              </a:rPr>
            </a:br>
            <a:r>
              <a:rPr sz="4300" dirty="0" err="1">
                <a:latin typeface="+mj-lt"/>
              </a:rPr>
              <a:t>netwerkbezoek</a:t>
            </a:r>
            <a:r>
              <a:rPr sz="4300" dirty="0">
                <a:latin typeface="+mj-lt"/>
              </a:rPr>
              <a:t> achter de rug</a:t>
            </a: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Deelname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aan</a:t>
            </a:r>
            <a:r>
              <a:rPr sz="4300" dirty="0">
                <a:latin typeface="+mj-lt"/>
              </a:rPr>
              <a:t> Global Citizenship </a:t>
            </a:r>
            <a:r>
              <a:rPr sz="4300" dirty="0" err="1">
                <a:latin typeface="+mj-lt"/>
              </a:rPr>
              <a:t>Programme</a:t>
            </a:r>
            <a:r>
              <a:rPr sz="4300" dirty="0">
                <a:latin typeface="+mj-lt"/>
              </a:rPr>
              <a:t>: </a:t>
            </a:r>
            <a:r>
              <a:rPr sz="4300" dirty="0" err="1">
                <a:latin typeface="+mj-lt"/>
              </a:rPr>
              <a:t>sprekersserie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rond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diversiteit</a:t>
            </a:r>
            <a:br>
              <a:rPr sz="4300" dirty="0">
                <a:latin typeface="+mj-lt"/>
              </a:rPr>
            </a:br>
            <a:r>
              <a:rPr sz="4300" dirty="0" err="1">
                <a:latin typeface="+mj-lt"/>
              </a:rPr>
              <a:t>voor</a:t>
            </a:r>
            <a:r>
              <a:rPr sz="4300" dirty="0">
                <a:latin typeface="+mj-lt"/>
              </a:rPr>
              <a:t> het hele ENW, </a:t>
            </a:r>
            <a:r>
              <a:rPr sz="4300" dirty="0" err="1">
                <a:latin typeface="+mj-lt"/>
              </a:rPr>
              <a:t>georganiseerd</a:t>
            </a:r>
            <a:r>
              <a:rPr sz="4300" dirty="0">
                <a:latin typeface="+mj-lt"/>
              </a:rPr>
              <a:t> door International Office</a:t>
            </a: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Deelname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aan</a:t>
            </a:r>
            <a:r>
              <a:rPr sz="4300" dirty="0">
                <a:latin typeface="+mj-lt"/>
              </a:rPr>
              <a:t> Global Minds Day</a:t>
            </a: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Wereldburgerschap</a:t>
            </a:r>
            <a:r>
              <a:rPr sz="4300" dirty="0">
                <a:latin typeface="+mj-lt"/>
              </a:rPr>
              <a:t> is elk </a:t>
            </a:r>
            <a:r>
              <a:rPr sz="4300" dirty="0" err="1">
                <a:latin typeface="+mj-lt"/>
              </a:rPr>
              <a:t>jaar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onderdeel</a:t>
            </a:r>
            <a:r>
              <a:rPr sz="4300" dirty="0">
                <a:latin typeface="+mj-lt"/>
              </a:rPr>
              <a:t> van het </a:t>
            </a:r>
            <a:r>
              <a:rPr sz="4300" dirty="0" err="1">
                <a:latin typeface="+mj-lt"/>
              </a:rPr>
              <a:t>professionaliseringstraject</a:t>
            </a:r>
            <a:endParaRPr sz="4300" dirty="0">
              <a:latin typeface="+mj-lt"/>
            </a:endParaRPr>
          </a:p>
        </p:txBody>
      </p:sp>
      <p:sp>
        <p:nvSpPr>
          <p:cNvPr id="137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GRA-medewerkers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01476" y="13023798"/>
            <a:ext cx="32054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235223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Mogelijkheid</a:t>
            </a:r>
            <a:r>
              <a:rPr sz="4300" dirty="0">
                <a:latin typeface="+mj-lt"/>
              </a:rPr>
              <a:t> om </a:t>
            </a:r>
            <a:r>
              <a:rPr sz="4300" dirty="0" err="1">
                <a:latin typeface="+mj-lt"/>
              </a:rPr>
              <a:t>werkplekleren</a:t>
            </a:r>
            <a:r>
              <a:rPr sz="4300" dirty="0">
                <a:latin typeface="+mj-lt"/>
              </a:rPr>
              <a:t> in het </a:t>
            </a:r>
            <a:r>
              <a:rPr sz="4300" dirty="0" err="1">
                <a:latin typeface="+mj-lt"/>
              </a:rPr>
              <a:t>buitenland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te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organiseren</a:t>
            </a: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Elke student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medewerker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heeft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minstens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één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internationale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ervaring</a:t>
            </a:r>
            <a:r>
              <a:rPr sz="4300" dirty="0">
                <a:latin typeface="+mj-lt"/>
              </a:rPr>
              <a:t> </a:t>
            </a: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Medewerkers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hebben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internationaal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netwerk</a:t>
            </a:r>
            <a:r>
              <a:rPr sz="4300" dirty="0">
                <a:latin typeface="+mj-lt"/>
              </a:rPr>
              <a:t> van </a:t>
            </a:r>
            <a:r>
              <a:rPr sz="4300" dirty="0" err="1">
                <a:latin typeface="+mj-lt"/>
              </a:rPr>
              <a:t>Europese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collega’s</a:t>
            </a: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Keuzeaanbod</a:t>
            </a:r>
            <a:r>
              <a:rPr sz="4300" dirty="0">
                <a:latin typeface="+mj-lt"/>
              </a:rPr>
              <a:t> van </a:t>
            </a:r>
            <a:r>
              <a:rPr sz="4300" dirty="0" err="1">
                <a:latin typeface="+mj-lt"/>
              </a:rPr>
              <a:t>studiereizen</a:t>
            </a: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Nog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meer</a:t>
            </a:r>
            <a:r>
              <a:rPr sz="4300" dirty="0">
                <a:latin typeface="+mj-lt"/>
              </a:rPr>
              <a:t> online </a:t>
            </a:r>
            <a:r>
              <a:rPr sz="4300" dirty="0" err="1">
                <a:latin typeface="+mj-lt"/>
              </a:rPr>
              <a:t>samenwerking</a:t>
            </a:r>
            <a:r>
              <a:rPr sz="4300" dirty="0">
                <a:latin typeface="+mj-lt"/>
              </a:rPr>
              <a:t> (virtual, COIL …)</a:t>
            </a:r>
          </a:p>
          <a:p>
            <a:pPr marL="571498" indent="-571498" defTabSz="2438337">
              <a:lnSpc>
                <a:spcPct val="15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Uitwerken</a:t>
            </a:r>
            <a:r>
              <a:rPr sz="4300" dirty="0">
                <a:latin typeface="+mj-lt"/>
              </a:rPr>
              <a:t> van </a:t>
            </a:r>
            <a:r>
              <a:rPr sz="4300" dirty="0" err="1">
                <a:latin typeface="+mj-lt"/>
              </a:rPr>
              <a:t>een</a:t>
            </a:r>
            <a:r>
              <a:rPr sz="4300" dirty="0">
                <a:latin typeface="+mj-lt"/>
              </a:rPr>
              <a:t> Blended Intensive </a:t>
            </a:r>
            <a:r>
              <a:rPr sz="4300" dirty="0" err="1">
                <a:latin typeface="+mj-lt"/>
              </a:rPr>
              <a:t>Programme</a:t>
            </a:r>
            <a:r>
              <a:rPr sz="4300" dirty="0">
                <a:latin typeface="+mj-lt"/>
              </a:rPr>
              <a:t> (BIP)</a:t>
            </a:r>
          </a:p>
        </p:txBody>
      </p:sp>
      <p:sp>
        <p:nvSpPr>
          <p:cNvPr id="141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Ambities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86490" y="13023798"/>
            <a:ext cx="350521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2974822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>
                <a:latin typeface="+mj-lt"/>
              </a:rPr>
              <a:t>Chain5  (</a:t>
            </a:r>
            <a:r>
              <a:rPr dirty="0" err="1">
                <a:latin typeface="+mj-lt"/>
              </a:rPr>
              <a:t>inclusief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werkgroepen</a:t>
            </a:r>
            <a:r>
              <a:rPr dirty="0">
                <a:latin typeface="+mj-lt"/>
              </a:rPr>
              <a:t>)</a:t>
            </a:r>
          </a:p>
          <a:p>
            <a:pPr marL="1206499" indent="-571499" defTabSz="2438337">
              <a:lnSpc>
                <a:spcPct val="15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Krachten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bundelen</a:t>
            </a:r>
            <a:r>
              <a:rPr dirty="0">
                <a:latin typeface="+mj-lt"/>
              </a:rPr>
              <a:t> in Europa + </a:t>
            </a:r>
            <a:r>
              <a:rPr dirty="0" err="1">
                <a:latin typeface="+mj-lt"/>
              </a:rPr>
              <a:t>richting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geven</a:t>
            </a:r>
            <a:endParaRPr dirty="0">
              <a:latin typeface="+mj-lt"/>
            </a:endParaRPr>
          </a:p>
          <a:p>
            <a:pPr marL="1206499" indent="-571499" defTabSz="2438337">
              <a:lnSpc>
                <a:spcPct val="15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>
                <a:latin typeface="+mj-lt"/>
              </a:rPr>
              <a:t>Benchmarking</a:t>
            </a:r>
          </a:p>
          <a:p>
            <a:pPr marL="1206499" indent="-571499" defTabSz="2438337">
              <a:lnSpc>
                <a:spcPct val="15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>
                <a:latin typeface="+mj-lt"/>
              </a:rPr>
              <a:t>Job shadowing</a:t>
            </a:r>
          </a:p>
          <a:p>
            <a:pPr marL="1206499" indent="-571499" defTabSz="2438337">
              <a:lnSpc>
                <a:spcPct val="15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Studiebezoeken</a:t>
            </a:r>
            <a:endParaRPr dirty="0">
              <a:latin typeface="+mj-lt"/>
            </a:endParaRPr>
          </a:p>
          <a:p>
            <a:pPr marL="1206499" indent="-571499" defTabSz="2438337">
              <a:lnSpc>
                <a:spcPct val="15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Structurele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samenwerking</a:t>
            </a:r>
            <a:endParaRPr dirty="0">
              <a:latin typeface="+mj-lt"/>
            </a:endParaRPr>
          </a:p>
          <a:p>
            <a:pPr marL="1206499" indent="-571499" defTabSz="2438337">
              <a:lnSpc>
                <a:spcPct val="150000"/>
              </a:lnSpc>
              <a:buSzPct val="100000"/>
              <a:buFont typeface="Arial"/>
              <a:buChar char="-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>
                <a:latin typeface="+mj-lt"/>
              </a:rPr>
              <a:t>…</a:t>
            </a:r>
          </a:p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>
                <a:latin typeface="+mj-lt"/>
              </a:rPr>
              <a:t>Eigen </a:t>
            </a:r>
            <a:r>
              <a:rPr dirty="0" err="1">
                <a:latin typeface="+mj-lt"/>
              </a:rPr>
              <a:t>netwerk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geënt</a:t>
            </a:r>
            <a:r>
              <a:rPr dirty="0">
                <a:latin typeface="+mj-lt"/>
              </a:rPr>
              <a:t> op </a:t>
            </a:r>
            <a:r>
              <a:rPr dirty="0" err="1">
                <a:latin typeface="+mj-lt"/>
              </a:rPr>
              <a:t>netwerk</a:t>
            </a:r>
            <a:r>
              <a:rPr dirty="0">
                <a:latin typeface="+mj-lt"/>
              </a:rPr>
              <a:t> PBA + </a:t>
            </a:r>
            <a:r>
              <a:rPr dirty="0" err="1">
                <a:latin typeface="+mj-lt"/>
              </a:rPr>
              <a:t>uitbreiding</a:t>
            </a:r>
            <a:r>
              <a:rPr dirty="0">
                <a:latin typeface="+mj-lt"/>
              </a:rPr>
              <a:t>)</a:t>
            </a:r>
            <a:br>
              <a:rPr dirty="0">
                <a:latin typeface="+mj-lt"/>
              </a:rPr>
            </a:br>
            <a:r>
              <a:rPr lang="nl-BE" dirty="0">
                <a:latin typeface="+mj-lt"/>
              </a:rPr>
              <a:t>	</a:t>
            </a:r>
            <a:r>
              <a:rPr dirty="0" err="1">
                <a:latin typeface="+mj-lt"/>
              </a:rPr>
              <a:t>Sessie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ivm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interculturele</a:t>
            </a:r>
            <a:r>
              <a:rPr dirty="0">
                <a:latin typeface="+mj-lt"/>
              </a:rPr>
              <a:t> skills in </a:t>
            </a:r>
            <a:r>
              <a:rPr dirty="0" err="1">
                <a:latin typeface="+mj-lt"/>
              </a:rPr>
              <a:t>Noorwegen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september</a:t>
            </a:r>
            <a:r>
              <a:rPr dirty="0">
                <a:latin typeface="+mj-lt"/>
              </a:rPr>
              <a:t> 2022)</a:t>
            </a:r>
          </a:p>
          <a:p>
            <a:pPr defTabSz="2438337">
              <a:lnSpc>
                <a:spcPct val="150000"/>
              </a:lnSpc>
              <a:buFont typeface="Arial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lang="nl-BE" dirty="0">
                <a:latin typeface="+mj-lt"/>
              </a:rPr>
              <a:t>	</a:t>
            </a:r>
            <a:r>
              <a:rPr dirty="0">
                <a:latin typeface="+mj-lt"/>
              </a:rPr>
              <a:t>European level 5 week in </a:t>
            </a:r>
            <a:r>
              <a:rPr dirty="0" err="1">
                <a:latin typeface="+mj-lt"/>
              </a:rPr>
              <a:t>Zweden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februari</a:t>
            </a:r>
            <a:r>
              <a:rPr dirty="0">
                <a:latin typeface="+mj-lt"/>
              </a:rPr>
              <a:t> – </a:t>
            </a:r>
            <a:r>
              <a:rPr dirty="0" err="1">
                <a:latin typeface="+mj-lt"/>
              </a:rPr>
              <a:t>maart</a:t>
            </a:r>
            <a:r>
              <a:rPr dirty="0">
                <a:latin typeface="+mj-lt"/>
              </a:rPr>
              <a:t> 2023)</a:t>
            </a:r>
          </a:p>
        </p:txBody>
      </p:sp>
      <p:sp>
        <p:nvSpPr>
          <p:cNvPr id="145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Partners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87125" y="13023798"/>
            <a:ext cx="349251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47" name="Arrow"/>
          <p:cNvSpPr/>
          <p:nvPr/>
        </p:nvSpPr>
        <p:spPr>
          <a:xfrm>
            <a:off x="5256106" y="10570997"/>
            <a:ext cx="873721" cy="431801"/>
          </a:xfrm>
          <a:prstGeom prst="rightArrow">
            <a:avLst>
              <a:gd name="adj1" fmla="val 38502"/>
              <a:gd name="adj2" fmla="val 97133"/>
            </a:avLst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48" name="Arrow"/>
          <p:cNvSpPr/>
          <p:nvPr/>
        </p:nvSpPr>
        <p:spPr>
          <a:xfrm>
            <a:off x="5256105" y="11455400"/>
            <a:ext cx="873721" cy="431801"/>
          </a:xfrm>
          <a:prstGeom prst="rightArrow">
            <a:avLst>
              <a:gd name="adj1" fmla="val 38502"/>
              <a:gd name="adj2" fmla="val 97133"/>
            </a:avLst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96396" y="13023798"/>
            <a:ext cx="33070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delle Light"/>
                <a:ea typeface="Adelle Light"/>
                <a:cs typeface="Adelle Light"/>
                <a:sym typeface="Adelle Light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55" name="Rectangle"/>
          <p:cNvSpPr/>
          <p:nvPr/>
        </p:nvSpPr>
        <p:spPr>
          <a:xfrm>
            <a:off x="16010466" y="6621384"/>
            <a:ext cx="4613085" cy="14602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2853" y="6889094"/>
            <a:ext cx="4013111" cy="100974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"/>
          <p:cNvSpPr/>
          <p:nvPr/>
        </p:nvSpPr>
        <p:spPr>
          <a:xfrm>
            <a:off x="753532" y="10024984"/>
            <a:ext cx="4613085" cy="2556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58" name="Rectangle"/>
          <p:cNvSpPr/>
          <p:nvPr/>
        </p:nvSpPr>
        <p:spPr>
          <a:xfrm>
            <a:off x="-215372" y="12785118"/>
            <a:ext cx="24618773" cy="2556968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7" y="8910637"/>
            <a:ext cx="24384001" cy="445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89" y="5677605"/>
            <a:ext cx="5973834" cy="2360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likopener"/>
          <p:cNvSpPr txBox="1">
            <a:spLocks noGrp="1"/>
          </p:cNvSpPr>
          <p:nvPr>
            <p:ph type="title"/>
          </p:nvPr>
        </p:nvSpPr>
        <p:spPr>
          <a:xfrm>
            <a:off x="7234763" y="3879158"/>
            <a:ext cx="19824440" cy="31955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8500"/>
            </a:pPr>
            <a:r>
              <a:rPr dirty="0" err="1">
                <a:latin typeface="+mj-lt"/>
              </a:rPr>
              <a:t>Groei</a:t>
            </a:r>
            <a:r>
              <a:rPr dirty="0">
                <a:latin typeface="+mj-lt"/>
              </a:rPr>
              <a:t> in </a:t>
            </a:r>
            <a:r>
              <a:rPr dirty="0" err="1">
                <a:latin typeface="+mj-lt"/>
              </a:rPr>
              <a:t>wereldburgerschap</a:t>
            </a:r>
            <a:endParaRPr dirty="0">
              <a:latin typeface="+mj-lt"/>
              <a:ea typeface="Adelle Light"/>
              <a:cs typeface="Adelle Light"/>
              <a:sym typeface="Adelle Light"/>
            </a:endParaRPr>
          </a:p>
          <a:p>
            <a:pPr>
              <a:lnSpc>
                <a:spcPct val="100000"/>
              </a:lnSpc>
              <a:defRPr sz="48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b="0" dirty="0" err="1">
                <a:latin typeface="+mj-lt"/>
              </a:rPr>
              <a:t>voor</a:t>
            </a:r>
            <a:r>
              <a:rPr b="0" dirty="0">
                <a:latin typeface="+mj-lt"/>
              </a:rPr>
              <a:t> </a:t>
            </a:r>
            <a:r>
              <a:rPr b="0" dirty="0" err="1">
                <a:latin typeface="+mj-lt"/>
              </a:rPr>
              <a:t>graduaatsstudenten</a:t>
            </a:r>
            <a:endParaRPr b="0" dirty="0">
              <a:latin typeface="+mj-lt"/>
            </a:endParaRPr>
          </a:p>
        </p:txBody>
      </p:sp>
      <p:sp>
        <p:nvSpPr>
          <p:cNvPr id="88" name="Presentator 02"/>
          <p:cNvSpPr txBox="1">
            <a:spLocks noGrp="1"/>
          </p:cNvSpPr>
          <p:nvPr>
            <p:ph type="body" idx="22"/>
          </p:nvPr>
        </p:nvSpPr>
        <p:spPr>
          <a:xfrm>
            <a:off x="14098981" y="7129491"/>
            <a:ext cx="6096003" cy="74473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Kristof Punie</a:t>
            </a:r>
          </a:p>
        </p:txBody>
      </p:sp>
      <p:sp>
        <p:nvSpPr>
          <p:cNvPr id="89" name="Presentator 02"/>
          <p:cNvSpPr txBox="1">
            <a:spLocks noGrp="1"/>
          </p:cNvSpPr>
          <p:nvPr>
            <p:ph type="body" idx="26"/>
          </p:nvPr>
        </p:nvSpPr>
        <p:spPr>
          <a:xfrm>
            <a:off x="7257816" y="7129491"/>
            <a:ext cx="6096003" cy="744733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Griet</a:t>
            </a:r>
            <a:r>
              <a:rPr dirty="0"/>
              <a:t> </a:t>
            </a:r>
            <a:r>
              <a:rPr dirty="0" err="1"/>
              <a:t>Naeyaert</a:t>
            </a:r>
            <a:endParaRPr dirty="0"/>
          </a:p>
        </p:txBody>
      </p:sp>
      <p:sp>
        <p:nvSpPr>
          <p:cNvPr id="90" name="Rectangle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1" name="functie presentator 01"/>
          <p:cNvSpPr txBox="1"/>
          <p:nvPr/>
        </p:nvSpPr>
        <p:spPr>
          <a:xfrm>
            <a:off x="14098981" y="7928981"/>
            <a:ext cx="6096003" cy="10662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2400" i="1">
                <a:solidFill>
                  <a:srgbClr val="5E5E5E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t>Expertisenetwerk Business en Management</a:t>
            </a:r>
          </a:p>
          <a:p>
            <a:pPr defTabSz="2438337">
              <a:defRPr sz="2400" i="1">
                <a:solidFill>
                  <a:srgbClr val="5E5E5E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t>Arteveldehogeschool</a:t>
            </a:r>
          </a:p>
        </p:txBody>
      </p:sp>
      <p:sp>
        <p:nvSpPr>
          <p:cNvPr id="92" name="Line"/>
          <p:cNvSpPr/>
          <p:nvPr/>
        </p:nvSpPr>
        <p:spPr>
          <a:xfrm flipV="1">
            <a:off x="13713700" y="7147451"/>
            <a:ext cx="1" cy="1637320"/>
          </a:xfrm>
          <a:prstGeom prst="line">
            <a:avLst/>
          </a:prstGeom>
          <a:ln w="25400" cap="rnd">
            <a:solidFill>
              <a:srgbClr val="535353"/>
            </a:solidFill>
            <a:custDash>
              <a:ds d="100000" sp="200000"/>
            </a:custDash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3" name="functie presentator 01"/>
          <p:cNvSpPr txBox="1"/>
          <p:nvPr/>
        </p:nvSpPr>
        <p:spPr>
          <a:xfrm>
            <a:off x="7257816" y="7928981"/>
            <a:ext cx="6096003" cy="10662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2400" i="1">
                <a:solidFill>
                  <a:srgbClr val="5E5E5E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t>Expertisenetwerk Business en Management</a:t>
            </a:r>
          </a:p>
          <a:p>
            <a:pPr defTabSz="2438337">
              <a:defRPr sz="2400" i="1">
                <a:solidFill>
                  <a:srgbClr val="5E5E5E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t>Arteveldehogeschool</a:t>
            </a:r>
          </a:p>
        </p:txBody>
      </p:sp>
      <p:sp>
        <p:nvSpPr>
          <p:cNvPr id="94" name="Blikopener"/>
          <p:cNvSpPr txBox="1"/>
          <p:nvPr/>
        </p:nvSpPr>
        <p:spPr>
          <a:xfrm>
            <a:off x="12907429" y="100747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2438337">
              <a:defRPr sz="4500">
                <a:solidFill>
                  <a:srgbClr val="ED4E53"/>
                </a:solidFill>
                <a:latin typeface="Adelle Bold"/>
                <a:ea typeface="Adelle Bold"/>
                <a:cs typeface="Adelle Bold"/>
                <a:sym typeface="Adelle Bold"/>
              </a:defRPr>
            </a:pPr>
            <a:r>
              <a:rPr b="1" dirty="0">
                <a:latin typeface="+mj-lt"/>
              </a:rPr>
              <a:t>Idee-</a:t>
            </a:r>
            <a:r>
              <a:rPr b="1" dirty="0" err="1">
                <a:latin typeface="+mj-lt"/>
              </a:rPr>
              <a:t>doos</a:t>
            </a:r>
            <a:r>
              <a:rPr b="1" dirty="0">
                <a:latin typeface="+mj-lt"/>
              </a:rPr>
              <a:t>-moment</a:t>
            </a:r>
          </a:p>
          <a:p>
            <a:pPr algn="r" defTabSz="2438337">
              <a:defRPr sz="2500">
                <a:latin typeface="AdelleSans-Regular"/>
                <a:ea typeface="AdelleSans-Regular"/>
                <a:cs typeface="AdelleSans-Regular"/>
                <a:sym typeface="AdelleSans-Regular"/>
              </a:defRPr>
            </a:pPr>
            <a:r>
              <a:rPr dirty="0">
                <a:latin typeface="+mj-lt"/>
              </a:rPr>
              <a:t>Gent - 20 </a:t>
            </a:r>
            <a:r>
              <a:rPr dirty="0" err="1">
                <a:latin typeface="+mj-lt"/>
              </a:rPr>
              <a:t>juni</a:t>
            </a:r>
            <a:r>
              <a:rPr dirty="0">
                <a:latin typeface="+mj-lt"/>
              </a:rPr>
              <a:t> 2022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810000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defTabSz="2438337">
              <a:buFont typeface="Arial"/>
              <a:defRPr sz="48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>
                <a:latin typeface="+mj-lt"/>
              </a:rPr>
              <a:t>10 ja/nee </a:t>
            </a:r>
            <a:r>
              <a:rPr dirty="0" err="1">
                <a:latin typeface="+mj-lt"/>
              </a:rPr>
              <a:t>vragen</a:t>
            </a:r>
            <a:endParaRPr dirty="0">
              <a:latin typeface="+mj-lt"/>
            </a:endParaRPr>
          </a:p>
          <a:p>
            <a:pPr defTabSz="2438337">
              <a:buFont typeface="Arial"/>
              <a:defRPr sz="48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endParaRPr dirty="0">
              <a:latin typeface="+mj-lt"/>
            </a:endParaRPr>
          </a:p>
        </p:txBody>
      </p:sp>
      <p:sp>
        <p:nvSpPr>
          <p:cNvPr id="97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rPr dirty="0" err="1"/>
              <a:t>Opwarmer</a:t>
            </a:r>
            <a:endParaRPr dirty="0"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8052" y="13023798"/>
            <a:ext cx="247397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2407920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werd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nog</a:t>
            </a:r>
            <a:r>
              <a:rPr dirty="0">
                <a:latin typeface="+mj-lt"/>
              </a:rPr>
              <a:t> nooit </a:t>
            </a:r>
            <a:r>
              <a:rPr dirty="0" err="1">
                <a:latin typeface="+mj-lt"/>
              </a:rPr>
              <a:t>gepest</a:t>
            </a:r>
            <a:r>
              <a:rPr dirty="0">
                <a:latin typeface="+mj-lt"/>
              </a:rPr>
              <a:t> op het </a:t>
            </a:r>
            <a:r>
              <a:rPr dirty="0" err="1">
                <a:latin typeface="+mj-lt"/>
              </a:rPr>
              <a:t>werk</a:t>
            </a:r>
            <a:r>
              <a:rPr dirty="0">
                <a:latin typeface="+mj-lt"/>
              </a:rPr>
              <a:t>.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werd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nog</a:t>
            </a:r>
            <a:r>
              <a:rPr dirty="0">
                <a:latin typeface="+mj-lt"/>
              </a:rPr>
              <a:t> nooit </a:t>
            </a:r>
            <a:r>
              <a:rPr dirty="0" err="1">
                <a:latin typeface="+mj-lt"/>
              </a:rPr>
              <a:t>gediscrimineerd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omwille</a:t>
            </a:r>
            <a:r>
              <a:rPr dirty="0">
                <a:latin typeface="+mj-lt"/>
              </a:rPr>
              <a:t> van </a:t>
            </a:r>
            <a:r>
              <a:rPr dirty="0" err="1">
                <a:latin typeface="+mj-lt"/>
              </a:rPr>
              <a:t>mijn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huidskleur</a:t>
            </a:r>
            <a:r>
              <a:rPr dirty="0">
                <a:latin typeface="+mj-lt"/>
              </a:rPr>
              <a:t>. 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werd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nog</a:t>
            </a:r>
            <a:r>
              <a:rPr dirty="0">
                <a:latin typeface="+mj-lt"/>
              </a:rPr>
              <a:t> nooit </a:t>
            </a:r>
            <a:r>
              <a:rPr dirty="0" err="1">
                <a:latin typeface="+mj-lt"/>
              </a:rPr>
              <a:t>uitgelachen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omwille</a:t>
            </a:r>
            <a:r>
              <a:rPr dirty="0">
                <a:latin typeface="+mj-lt"/>
              </a:rPr>
              <a:t> van </a:t>
            </a:r>
            <a:r>
              <a:rPr dirty="0" err="1">
                <a:latin typeface="+mj-lt"/>
              </a:rPr>
              <a:t>mijn</a:t>
            </a:r>
            <a:r>
              <a:rPr dirty="0">
                <a:latin typeface="+mj-lt"/>
              </a:rPr>
              <a:t> accent. 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heb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nog</a:t>
            </a:r>
            <a:r>
              <a:rPr dirty="0">
                <a:latin typeface="+mj-lt"/>
              </a:rPr>
              <a:t> nooit over </a:t>
            </a:r>
            <a:r>
              <a:rPr dirty="0" err="1">
                <a:latin typeface="+mj-lt"/>
              </a:rPr>
              <a:t>mijn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geaardheid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gelogen</a:t>
            </a:r>
            <a:r>
              <a:rPr dirty="0">
                <a:latin typeface="+mj-lt"/>
              </a:rPr>
              <a:t>.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heb</a:t>
            </a:r>
            <a:r>
              <a:rPr dirty="0">
                <a:latin typeface="+mj-lt"/>
              </a:rPr>
              <a:t> me </a:t>
            </a:r>
            <a:r>
              <a:rPr dirty="0" err="1">
                <a:latin typeface="+mj-lt"/>
              </a:rPr>
              <a:t>nog</a:t>
            </a:r>
            <a:r>
              <a:rPr dirty="0">
                <a:latin typeface="+mj-lt"/>
              </a:rPr>
              <a:t> nooit </a:t>
            </a:r>
            <a:r>
              <a:rPr dirty="0" err="1">
                <a:latin typeface="+mj-lt"/>
              </a:rPr>
              <a:t>onveilig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gevoeld</a:t>
            </a:r>
            <a:r>
              <a:rPr dirty="0">
                <a:latin typeface="+mj-lt"/>
              </a:rPr>
              <a:t> door </a:t>
            </a:r>
            <a:r>
              <a:rPr dirty="0" err="1">
                <a:latin typeface="+mj-lt"/>
              </a:rPr>
              <a:t>mijn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geslacht</a:t>
            </a:r>
            <a:r>
              <a:rPr dirty="0">
                <a:latin typeface="+mj-lt"/>
              </a:rPr>
              <a:t>. 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kom</a:t>
            </a:r>
            <a:r>
              <a:rPr dirty="0">
                <a:latin typeface="+mj-lt"/>
              </a:rPr>
              <a:t> tot het </a:t>
            </a:r>
            <a:r>
              <a:rPr dirty="0" err="1">
                <a:latin typeface="+mj-lt"/>
              </a:rPr>
              <a:t>einde</a:t>
            </a:r>
            <a:r>
              <a:rPr dirty="0">
                <a:latin typeface="+mj-lt"/>
              </a:rPr>
              <a:t> van de </a:t>
            </a:r>
            <a:r>
              <a:rPr dirty="0" err="1">
                <a:latin typeface="+mj-lt"/>
              </a:rPr>
              <a:t>maand</a:t>
            </a:r>
            <a:r>
              <a:rPr dirty="0">
                <a:latin typeface="+mj-lt"/>
              </a:rPr>
              <a:t> toe om alle </a:t>
            </a:r>
            <a:r>
              <a:rPr dirty="0" err="1">
                <a:latin typeface="+mj-lt"/>
              </a:rPr>
              <a:t>rekeningen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betalen</a:t>
            </a:r>
            <a:r>
              <a:rPr dirty="0">
                <a:latin typeface="+mj-lt"/>
              </a:rPr>
              <a:t>.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behaalde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minstens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een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bachelordiploma</a:t>
            </a:r>
            <a:r>
              <a:rPr dirty="0">
                <a:latin typeface="+mj-lt"/>
              </a:rPr>
              <a:t>.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heb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fysieke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beperking</a:t>
            </a:r>
            <a:r>
              <a:rPr dirty="0">
                <a:latin typeface="+mj-lt"/>
              </a:rPr>
              <a:t>.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ben </a:t>
            </a:r>
            <a:r>
              <a:rPr dirty="0" err="1">
                <a:latin typeface="+mj-lt"/>
              </a:rPr>
              <a:t>nog</a:t>
            </a:r>
            <a:r>
              <a:rPr dirty="0">
                <a:latin typeface="+mj-lt"/>
              </a:rPr>
              <a:t> nooit </a:t>
            </a:r>
            <a:r>
              <a:rPr dirty="0" err="1">
                <a:latin typeface="+mj-lt"/>
              </a:rPr>
              <a:t>verslaafd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aan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iets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geweest</a:t>
            </a:r>
            <a:r>
              <a:rPr dirty="0">
                <a:latin typeface="+mj-lt"/>
              </a:rPr>
              <a:t>.</a:t>
            </a:r>
          </a:p>
          <a:p>
            <a:pPr marL="838200" indent="-838200" defTabSz="2438337">
              <a:lnSpc>
                <a:spcPct val="150000"/>
              </a:lnSpc>
              <a:spcBef>
                <a:spcPts val="500"/>
              </a:spcBef>
              <a:buSzPct val="100000"/>
              <a:buFont typeface="Arial"/>
              <a:buAutoNum type="arabicPeriod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Ik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heb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nog</a:t>
            </a:r>
            <a:r>
              <a:rPr dirty="0">
                <a:latin typeface="+mj-lt"/>
              </a:rPr>
              <a:t> nooit over </a:t>
            </a:r>
            <a:r>
              <a:rPr dirty="0" err="1">
                <a:latin typeface="+mj-lt"/>
              </a:rPr>
              <a:t>mijn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godsdienst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uit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zelfbescherming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gelogen</a:t>
            </a:r>
            <a:r>
              <a:rPr dirty="0">
                <a:latin typeface="+mj-lt"/>
              </a:rPr>
              <a:t>.</a:t>
            </a:r>
          </a:p>
        </p:txBody>
      </p:sp>
      <p:sp>
        <p:nvSpPr>
          <p:cNvPr id="101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Opwarmer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8687" y="13023798"/>
            <a:ext cx="246127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Hoe bevoorrecht ben je?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861" y="13023798"/>
            <a:ext cx="25577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Future Proof Curriculum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5766" y="13023798"/>
            <a:ext cx="25196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836" y="2612151"/>
            <a:ext cx="13897100" cy="9845469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el van de slide max 1 lijn"/>
          <p:cNvSpPr txBox="1"/>
          <p:nvPr/>
        </p:nvSpPr>
        <p:spPr>
          <a:xfrm>
            <a:off x="3803699" y="2612151"/>
            <a:ext cx="19752568" cy="162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4300">
                <a:solidFill>
                  <a:srgbClr val="005089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lvl1pPr>
          </a:lstStyle>
          <a:p>
            <a:r>
              <a:rPr dirty="0" err="1">
                <a:latin typeface="+mj-lt"/>
              </a:rPr>
              <a:t>Ontwerpmodel</a:t>
            </a:r>
            <a:endParaRPr dirty="0">
              <a:latin typeface="+mj-lt"/>
            </a:endParaRPr>
          </a:p>
        </p:txBody>
      </p:sp>
      <p:sp>
        <p:nvSpPr>
          <p:cNvPr id="111" name="Figuur:  Ontwerpmodel voor de realisatie  van een 21st century curriculum,  Demedts L. &amp; Van Puyenbroeck H."/>
          <p:cNvSpPr txBox="1"/>
          <p:nvPr/>
        </p:nvSpPr>
        <p:spPr>
          <a:xfrm>
            <a:off x="3804495" y="11466624"/>
            <a:ext cx="3181961" cy="9848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600"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dirty="0" err="1">
                <a:latin typeface="+mj-lt"/>
              </a:rPr>
              <a:t>Figuur</a:t>
            </a:r>
            <a:r>
              <a:rPr dirty="0">
                <a:latin typeface="+mj-lt"/>
              </a:rPr>
              <a:t>: </a:t>
            </a:r>
            <a:br>
              <a:rPr dirty="0">
                <a:latin typeface="+mj-lt"/>
              </a:rPr>
            </a:br>
            <a:r>
              <a:rPr dirty="0" err="1">
                <a:latin typeface="+mj-lt"/>
              </a:rPr>
              <a:t>Ontwerpmodel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voor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realisatie</a:t>
            </a:r>
            <a:r>
              <a:rPr dirty="0">
                <a:latin typeface="+mj-lt"/>
              </a:rPr>
              <a:t> </a:t>
            </a:r>
            <a:br>
              <a:rPr dirty="0">
                <a:latin typeface="+mj-lt"/>
              </a:rPr>
            </a:br>
            <a:r>
              <a:rPr dirty="0">
                <a:latin typeface="+mj-lt"/>
              </a:rPr>
              <a:t>van </a:t>
            </a:r>
            <a:r>
              <a:rPr dirty="0" err="1">
                <a:latin typeface="+mj-lt"/>
              </a:rPr>
              <a:t>een</a:t>
            </a:r>
            <a:r>
              <a:rPr dirty="0">
                <a:latin typeface="+mj-lt"/>
              </a:rPr>
              <a:t> 21st century curriculum, </a:t>
            </a:r>
            <a:br>
              <a:rPr dirty="0">
                <a:latin typeface="+mj-lt"/>
              </a:rPr>
            </a:br>
            <a:r>
              <a:rPr dirty="0" err="1">
                <a:latin typeface="+mj-lt"/>
              </a:rPr>
              <a:t>Demedts</a:t>
            </a:r>
            <a:r>
              <a:rPr dirty="0">
                <a:latin typeface="+mj-lt"/>
              </a:rPr>
              <a:t> L. &amp; Van </a:t>
            </a:r>
            <a:r>
              <a:rPr dirty="0" err="1">
                <a:latin typeface="+mj-lt"/>
              </a:rPr>
              <a:t>Puyenbroeck</a:t>
            </a:r>
            <a:r>
              <a:rPr dirty="0">
                <a:latin typeface="+mj-lt"/>
              </a:rPr>
              <a:t> 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810000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Wereldburgerschap</a:t>
            </a:r>
            <a:r>
              <a:rPr sz="4300" dirty="0">
                <a:latin typeface="+mj-lt"/>
              </a:rPr>
              <a:t> is </a:t>
            </a:r>
            <a:r>
              <a:rPr sz="4300" dirty="0" err="1">
                <a:latin typeface="+mj-lt"/>
              </a:rPr>
              <a:t>een</a:t>
            </a:r>
            <a:r>
              <a:rPr sz="4300" dirty="0">
                <a:latin typeface="+mj-lt"/>
              </a:rPr>
              <a:t> van de </a:t>
            </a:r>
            <a:r>
              <a:rPr sz="4300" dirty="0" err="1">
                <a:latin typeface="+mj-lt"/>
              </a:rPr>
              <a:t>vijf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Arteveldebrede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leerresultaten</a:t>
            </a: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Toekomstplan</a:t>
            </a:r>
            <a:r>
              <a:rPr sz="4300" dirty="0">
                <a:latin typeface="+mj-lt"/>
              </a:rPr>
              <a:t> De makers van de </a:t>
            </a:r>
            <a:r>
              <a:rPr sz="4300" dirty="0" err="1">
                <a:latin typeface="+mj-lt"/>
              </a:rPr>
              <a:t>wereld</a:t>
            </a:r>
            <a:r>
              <a:rPr sz="4300" dirty="0">
                <a:latin typeface="+mj-lt"/>
              </a:rPr>
              <a:t> van morgen: </a:t>
            </a:r>
            <a:r>
              <a:rPr sz="4300" dirty="0" err="1">
                <a:latin typeface="+mj-lt"/>
              </a:rPr>
              <a:t>kansrijk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kleurrijk</a:t>
            </a: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Internationalisering</a:t>
            </a:r>
            <a:r>
              <a:rPr sz="4300" dirty="0">
                <a:latin typeface="+mj-lt"/>
              </a:rPr>
              <a:t>: </a:t>
            </a:r>
            <a:r>
              <a:rPr sz="4300" dirty="0" err="1">
                <a:latin typeface="+mj-lt"/>
              </a:rPr>
              <a:t>lokaal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globaal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internationaal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intercultureel</a:t>
            </a: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Internationalisering</a:t>
            </a:r>
            <a:r>
              <a:rPr sz="4300" dirty="0">
                <a:latin typeface="+mj-lt"/>
              </a:rPr>
              <a:t>: </a:t>
            </a:r>
            <a:r>
              <a:rPr sz="4300" dirty="0" err="1">
                <a:latin typeface="+mj-lt"/>
              </a:rPr>
              <a:t>graduele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opbouw</a:t>
            </a:r>
            <a:endParaRPr sz="4300" dirty="0">
              <a:latin typeface="+mj-lt"/>
            </a:endParaRPr>
          </a:p>
        </p:txBody>
      </p:sp>
      <p:sp>
        <p:nvSpPr>
          <p:cNvPr id="124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rPr lang="nl-NL" dirty="0"/>
              <a:t>Uitgangspunten</a:t>
            </a:r>
            <a:endParaRPr dirty="0"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6020" y="13023797"/>
            <a:ext cx="251461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4381500"/>
            <a:ext cx="20032133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De </a:t>
            </a:r>
            <a:r>
              <a:rPr sz="4300" dirty="0" err="1">
                <a:latin typeface="+mj-lt"/>
              </a:rPr>
              <a:t>gegradueerde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beschikt</a:t>
            </a:r>
            <a:r>
              <a:rPr sz="4300" dirty="0">
                <a:latin typeface="+mj-lt"/>
              </a:rPr>
              <a:t> over </a:t>
            </a:r>
            <a:r>
              <a:rPr sz="4300" dirty="0" err="1">
                <a:latin typeface="+mj-lt"/>
              </a:rPr>
              <a:t>vaardigheden</a:t>
            </a:r>
            <a:r>
              <a:rPr sz="4300" dirty="0">
                <a:latin typeface="+mj-lt"/>
              </a:rPr>
              <a:t> om om </a:t>
            </a:r>
            <a:r>
              <a:rPr sz="4300" dirty="0" err="1">
                <a:latin typeface="+mj-lt"/>
              </a:rPr>
              <a:t>te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gaan</a:t>
            </a:r>
            <a:r>
              <a:rPr sz="4300" dirty="0">
                <a:latin typeface="+mj-lt"/>
              </a:rPr>
              <a:t> met </a:t>
            </a:r>
            <a:r>
              <a:rPr sz="4300" b="1" dirty="0" err="1">
                <a:latin typeface="+mj-lt"/>
              </a:rPr>
              <a:t>diversiteit</a:t>
            </a:r>
            <a:r>
              <a:rPr sz="4300" dirty="0">
                <a:latin typeface="+mj-lt"/>
              </a:rPr>
              <a:t> op </a:t>
            </a:r>
            <a:r>
              <a:rPr sz="4300" dirty="0" err="1">
                <a:latin typeface="+mj-lt"/>
              </a:rPr>
              <a:t>psychosociaal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cultureel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economisch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levensbeschouwelijk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vlak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zowel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lokaal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nationaal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als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internationaal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volgens</a:t>
            </a:r>
            <a:r>
              <a:rPr sz="4300" dirty="0">
                <a:latin typeface="+mj-lt"/>
              </a:rPr>
              <a:t> de </a:t>
            </a:r>
            <a:r>
              <a:rPr sz="4300" b="1" dirty="0">
                <a:latin typeface="+mj-lt"/>
              </a:rPr>
              <a:t>context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waarin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hij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zich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bevindt</a:t>
            </a:r>
            <a:r>
              <a:rPr sz="4300" dirty="0">
                <a:latin typeface="+mj-lt"/>
              </a:rPr>
              <a:t>.</a:t>
            </a:r>
            <a:br>
              <a:rPr sz="4300" dirty="0">
                <a:latin typeface="+mj-lt"/>
              </a:rPr>
            </a:br>
            <a:r>
              <a:rPr sz="4300" dirty="0">
                <a:latin typeface="+mj-lt"/>
              </a:rPr>
              <a:t> </a:t>
            </a:r>
          </a:p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De </a:t>
            </a:r>
            <a:r>
              <a:rPr sz="4300" dirty="0" err="1">
                <a:latin typeface="+mj-lt"/>
              </a:rPr>
              <a:t>gegradueerde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kan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functioneren</a:t>
            </a:r>
            <a:r>
              <a:rPr sz="4300" dirty="0">
                <a:latin typeface="+mj-lt"/>
              </a:rPr>
              <a:t> in </a:t>
            </a:r>
            <a:r>
              <a:rPr sz="4300" dirty="0" err="1">
                <a:latin typeface="+mj-lt"/>
              </a:rPr>
              <a:t>een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multidisciplinaire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interculturele</a:t>
            </a:r>
            <a:br>
              <a:rPr sz="4300" dirty="0">
                <a:latin typeface="+mj-lt"/>
              </a:rPr>
            </a:b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/of </a:t>
            </a:r>
            <a:r>
              <a:rPr sz="4300" dirty="0" err="1">
                <a:latin typeface="+mj-lt"/>
              </a:rPr>
              <a:t>internationale</a:t>
            </a:r>
            <a:r>
              <a:rPr sz="4300" dirty="0">
                <a:latin typeface="+mj-lt"/>
              </a:rPr>
              <a:t> </a:t>
            </a:r>
            <a:r>
              <a:rPr sz="4300" b="1" dirty="0" err="1">
                <a:latin typeface="+mj-lt"/>
              </a:rPr>
              <a:t>beroepsomgeving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vertoont</a:t>
            </a:r>
            <a:r>
              <a:rPr sz="4300" dirty="0">
                <a:latin typeface="+mj-lt"/>
              </a:rPr>
              <a:t> </a:t>
            </a:r>
            <a:r>
              <a:rPr sz="4300" b="1" dirty="0" err="1">
                <a:latin typeface="+mj-lt"/>
              </a:rPr>
              <a:t>globaal</a:t>
            </a:r>
            <a:r>
              <a:rPr sz="4300" b="1" dirty="0">
                <a:latin typeface="+mj-lt"/>
              </a:rPr>
              <a:t> engagement</a:t>
            </a:r>
            <a:r>
              <a:rPr sz="4300" dirty="0">
                <a:latin typeface="+mj-lt"/>
              </a:rPr>
              <a:t>.</a:t>
            </a:r>
          </a:p>
        </p:txBody>
      </p:sp>
      <p:sp>
        <p:nvSpPr>
          <p:cNvPr id="114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16453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rPr dirty="0"/>
              <a:t>GRA-</a:t>
            </a:r>
            <a:r>
              <a:rPr dirty="0" err="1"/>
              <a:t>wereldburgerschap</a:t>
            </a:r>
            <a:endParaRPr dirty="0"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2845" y="13023798"/>
            <a:ext cx="257811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16" name="Titel van de slide max 1 lijn"/>
          <p:cNvSpPr txBox="1"/>
          <p:nvPr/>
        </p:nvSpPr>
        <p:spPr>
          <a:xfrm>
            <a:off x="3803699" y="2371032"/>
            <a:ext cx="19752568" cy="162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4300">
                <a:solidFill>
                  <a:srgbClr val="005089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lvl1pPr>
          </a:lstStyle>
          <a:p>
            <a:r>
              <a:rPr dirty="0" err="1">
                <a:solidFill>
                  <a:schemeClr val="tx1"/>
                </a:solidFill>
                <a:latin typeface="+mj-lt"/>
              </a:rPr>
              <a:t>aan</a:t>
            </a:r>
            <a:r>
              <a:rPr dirty="0">
                <a:solidFill>
                  <a:schemeClr val="tx1"/>
                </a:solidFill>
                <a:latin typeface="+mj-lt"/>
              </a:rPr>
              <a:t> </a:t>
            </a:r>
            <a:r>
              <a:rPr dirty="0" err="1">
                <a:solidFill>
                  <a:schemeClr val="tx1"/>
                </a:solidFill>
                <a:latin typeface="+mj-lt"/>
              </a:rPr>
              <a:t>Arteveldehogeschool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4144433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>
                <a:latin typeface="+mj-lt"/>
              </a:rPr>
              <a:t>In </a:t>
            </a:r>
            <a:r>
              <a:rPr sz="4300" dirty="0" err="1">
                <a:latin typeface="+mj-lt"/>
              </a:rPr>
              <a:t>zijn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persoonlijk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professioneel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traject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creëert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hij</a:t>
            </a:r>
            <a:r>
              <a:rPr sz="4300" dirty="0">
                <a:latin typeface="+mj-lt"/>
              </a:rPr>
              <a:t> op eigen </a:t>
            </a:r>
            <a:r>
              <a:rPr sz="4300" dirty="0" err="1">
                <a:latin typeface="+mj-lt"/>
              </a:rPr>
              <a:t>initiatief</a:t>
            </a:r>
            <a:br>
              <a:rPr lang="nl-BE" sz="4300" dirty="0">
                <a:latin typeface="+mj-lt"/>
              </a:rPr>
            </a:br>
            <a:r>
              <a:rPr sz="4300" dirty="0">
                <a:latin typeface="+mj-lt"/>
              </a:rPr>
              <a:t>(</a:t>
            </a:r>
            <a:r>
              <a:rPr sz="4300" dirty="0" err="1">
                <a:latin typeface="+mj-lt"/>
              </a:rPr>
              <a:t>sociale</a:t>
            </a:r>
            <a:r>
              <a:rPr sz="4300" dirty="0">
                <a:latin typeface="+mj-lt"/>
              </a:rPr>
              <a:t>) </a:t>
            </a:r>
            <a:r>
              <a:rPr sz="4300" dirty="0" err="1">
                <a:latin typeface="+mj-lt"/>
              </a:rPr>
              <a:t>strategieën</a:t>
            </a:r>
            <a:r>
              <a:rPr sz="4300" dirty="0">
                <a:latin typeface="+mj-lt"/>
              </a:rPr>
              <a:t> om de </a:t>
            </a:r>
            <a:r>
              <a:rPr sz="4300" dirty="0" err="1">
                <a:latin typeface="+mj-lt"/>
              </a:rPr>
              <a:t>internationale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interculturele</a:t>
            </a:r>
            <a:r>
              <a:rPr sz="4300" dirty="0">
                <a:latin typeface="+mj-lt"/>
              </a:rPr>
              <a:t> </a:t>
            </a:r>
            <a:r>
              <a:rPr sz="4300" b="1" dirty="0" err="1">
                <a:latin typeface="+mj-lt"/>
              </a:rPr>
              <a:t>betrokkenheid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b="1" dirty="0" err="1">
                <a:latin typeface="+mj-lt"/>
              </a:rPr>
              <a:t>verbondenheid</a:t>
            </a:r>
            <a:r>
              <a:rPr lang="nl-BE"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te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verhogen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verwerft</a:t>
            </a:r>
            <a:r>
              <a:rPr sz="4300" dirty="0">
                <a:latin typeface="+mj-lt"/>
              </a:rPr>
              <a:t> </a:t>
            </a:r>
            <a:r>
              <a:rPr sz="4300" dirty="0" err="1">
                <a:latin typeface="+mj-lt"/>
              </a:rPr>
              <a:t>domein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specifieke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kennis</a:t>
            </a:r>
            <a:r>
              <a:rPr sz="4300" dirty="0">
                <a:latin typeface="+mj-lt"/>
              </a:rPr>
              <a:t> met</a:t>
            </a:r>
            <a:br>
              <a:rPr lang="nl-BE" sz="4300" dirty="0">
                <a:latin typeface="+mj-lt"/>
              </a:rPr>
            </a:br>
            <a:r>
              <a:rPr sz="4300" dirty="0" err="1">
                <a:latin typeface="+mj-lt"/>
              </a:rPr>
              <a:t>aandacht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voor</a:t>
            </a:r>
            <a:r>
              <a:rPr sz="4300" dirty="0">
                <a:latin typeface="+mj-lt"/>
              </a:rPr>
              <a:t> de </a:t>
            </a:r>
            <a:r>
              <a:rPr sz="4300" dirty="0" err="1">
                <a:latin typeface="+mj-lt"/>
              </a:rPr>
              <a:t>internationale</a:t>
            </a:r>
            <a:r>
              <a:rPr sz="4300" dirty="0">
                <a:latin typeface="+mj-lt"/>
              </a:rPr>
              <a:t> context.</a:t>
            </a:r>
            <a:br>
              <a:rPr sz="4300" dirty="0">
                <a:latin typeface="+mj-lt"/>
              </a:rPr>
            </a:br>
            <a:endParaRPr sz="4300" dirty="0">
              <a:latin typeface="+mj-lt"/>
            </a:endParaRPr>
          </a:p>
          <a:p>
            <a:pPr marL="571498" indent="-571498" defTabSz="2438337">
              <a:lnSpc>
                <a:spcPct val="15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pPr>
            <a:r>
              <a:rPr sz="4300" dirty="0" err="1">
                <a:latin typeface="+mj-lt"/>
              </a:rPr>
              <a:t>Hij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ontwikkelt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zijn</a:t>
            </a:r>
            <a:r>
              <a:rPr sz="4300" dirty="0">
                <a:latin typeface="+mj-lt"/>
              </a:rPr>
              <a:t> </a:t>
            </a:r>
            <a:r>
              <a:rPr sz="4300" b="1" dirty="0">
                <a:latin typeface="+mj-lt"/>
              </a:rPr>
              <a:t>eigen</a:t>
            </a:r>
            <a:r>
              <a:rPr sz="4300" dirty="0">
                <a:latin typeface="+mj-lt"/>
              </a:rPr>
              <a:t> </a:t>
            </a:r>
            <a:r>
              <a:rPr sz="4300" b="1" dirty="0" err="1">
                <a:latin typeface="+mj-lt"/>
              </a:rPr>
              <a:t>waardenkader</a:t>
            </a:r>
            <a:r>
              <a:rPr sz="4300" dirty="0">
                <a:latin typeface="+mj-lt"/>
              </a:rPr>
              <a:t>, </a:t>
            </a:r>
            <a:r>
              <a:rPr sz="4300" dirty="0" err="1">
                <a:latin typeface="+mj-lt"/>
              </a:rPr>
              <a:t>hij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denkt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handelt</a:t>
            </a:r>
            <a:r>
              <a:rPr sz="4300" dirty="0">
                <a:latin typeface="+mj-lt"/>
              </a:rPr>
              <a:t> met </a:t>
            </a:r>
            <a:r>
              <a:rPr sz="4300" b="1" dirty="0">
                <a:latin typeface="+mj-lt"/>
              </a:rPr>
              <a:t>respect</a:t>
            </a:r>
            <a:br>
              <a:rPr lang="nl-BE" sz="4300" dirty="0">
                <a:latin typeface="+mj-lt"/>
              </a:rPr>
            </a:b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begrip </a:t>
            </a:r>
            <a:r>
              <a:rPr sz="4300" dirty="0" err="1">
                <a:latin typeface="+mj-lt"/>
              </a:rPr>
              <a:t>voor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zichzelf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en</a:t>
            </a:r>
            <a:r>
              <a:rPr sz="4300" dirty="0">
                <a:latin typeface="+mj-lt"/>
              </a:rPr>
              <a:t> de </a:t>
            </a:r>
            <a:r>
              <a:rPr sz="4300" dirty="0" err="1">
                <a:latin typeface="+mj-lt"/>
              </a:rPr>
              <a:t>ander</a:t>
            </a:r>
            <a:r>
              <a:rPr sz="4300" dirty="0">
                <a:latin typeface="+mj-lt"/>
              </a:rPr>
              <a:t> conform de </a:t>
            </a:r>
            <a:r>
              <a:rPr sz="4300" dirty="0" err="1">
                <a:latin typeface="+mj-lt"/>
              </a:rPr>
              <a:t>Universele</a:t>
            </a:r>
            <a:r>
              <a:rPr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Verklaring</a:t>
            </a:r>
            <a:r>
              <a:rPr sz="4300" dirty="0">
                <a:latin typeface="+mj-lt"/>
              </a:rPr>
              <a:t> van</a:t>
            </a:r>
            <a:br>
              <a:rPr lang="nl-BE" sz="4300" dirty="0">
                <a:latin typeface="+mj-lt"/>
              </a:rPr>
            </a:br>
            <a:r>
              <a:rPr lang="nl-BE" sz="4300" dirty="0">
                <a:latin typeface="+mj-lt"/>
              </a:rPr>
              <a:t>D</a:t>
            </a:r>
            <a:r>
              <a:rPr sz="4300" dirty="0">
                <a:latin typeface="+mj-lt"/>
              </a:rPr>
              <a:t>e</a:t>
            </a:r>
            <a:r>
              <a:rPr lang="nl-BE" sz="4300" dirty="0">
                <a:latin typeface="+mj-lt"/>
              </a:rPr>
              <a:t> </a:t>
            </a:r>
            <a:r>
              <a:rPr sz="4300" dirty="0" err="1">
                <a:latin typeface="+mj-lt"/>
              </a:rPr>
              <a:t>Rechten</a:t>
            </a:r>
            <a:r>
              <a:rPr sz="4300" dirty="0">
                <a:latin typeface="+mj-lt"/>
              </a:rPr>
              <a:t> van de </a:t>
            </a:r>
            <a:r>
              <a:rPr sz="4300" dirty="0" err="1">
                <a:latin typeface="+mj-lt"/>
              </a:rPr>
              <a:t>Mens</a:t>
            </a:r>
            <a:r>
              <a:rPr sz="4300" dirty="0">
                <a:latin typeface="+mj-lt"/>
              </a:rPr>
              <a:t>.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7036" y="13023798"/>
            <a:ext cx="24942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8" name="Titel van de slide max 1 lijn">
            <a:extLst>
              <a:ext uri="{FF2B5EF4-FFF2-40B4-BE49-F238E27FC236}">
                <a16:creationId xmlns:a16="http://schemas.microsoft.com/office/drawing/2014/main" id="{B96134BB-57B4-F531-50F0-C4C7C3D726CD}"/>
              </a:ext>
            </a:extLst>
          </p:cNvPr>
          <p:cNvSpPr txBox="1">
            <a:spLocks/>
          </p:cNvSpPr>
          <p:nvPr/>
        </p:nvSpPr>
        <p:spPr>
          <a:xfrm>
            <a:off x="3803701" y="1206500"/>
            <a:ext cx="19752567" cy="11645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2438337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solidFill>
                  <a:srgbClr val="00508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684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7780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3876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9972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36068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42164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48260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5435600" marR="0" indent="-55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400" b="0" i="0" u="none" strike="noStrike" cap="none" spc="0" baseline="0">
                <a:solidFill>
                  <a:srgbClr val="004686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nl-BE"/>
              <a:t>GRA-wereldburgerschap</a:t>
            </a:r>
            <a:endParaRPr lang="nl-BE" dirty="0"/>
          </a:p>
        </p:txBody>
      </p:sp>
      <p:sp>
        <p:nvSpPr>
          <p:cNvPr id="9" name="Titel van de slide max 1 lijn">
            <a:extLst>
              <a:ext uri="{FF2B5EF4-FFF2-40B4-BE49-F238E27FC236}">
                <a16:creationId xmlns:a16="http://schemas.microsoft.com/office/drawing/2014/main" id="{740D4017-BC10-B8B9-F4D0-305F58CEC622}"/>
              </a:ext>
            </a:extLst>
          </p:cNvPr>
          <p:cNvSpPr txBox="1"/>
          <p:nvPr/>
        </p:nvSpPr>
        <p:spPr>
          <a:xfrm>
            <a:off x="3803699" y="2371032"/>
            <a:ext cx="19752568" cy="162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4300">
                <a:solidFill>
                  <a:srgbClr val="005089"/>
                </a:solidFill>
                <a:latin typeface="AdelleSans-Light"/>
                <a:ea typeface="AdelleSans-Light"/>
                <a:cs typeface="AdelleSans-Light"/>
                <a:sym typeface="AdelleSans-Light"/>
              </a:defRPr>
            </a:lvl1pPr>
          </a:lstStyle>
          <a:p>
            <a:r>
              <a:rPr dirty="0" err="1">
                <a:solidFill>
                  <a:schemeClr val="tx1"/>
                </a:solidFill>
                <a:latin typeface="+mj-lt"/>
              </a:rPr>
              <a:t>aan</a:t>
            </a:r>
            <a:r>
              <a:rPr dirty="0">
                <a:solidFill>
                  <a:schemeClr val="tx1"/>
                </a:solidFill>
                <a:latin typeface="+mj-lt"/>
              </a:rPr>
              <a:t> </a:t>
            </a:r>
            <a:r>
              <a:rPr dirty="0" err="1">
                <a:solidFill>
                  <a:schemeClr val="tx1"/>
                </a:solidFill>
                <a:latin typeface="+mj-lt"/>
              </a:rPr>
              <a:t>Arteveldehogeschool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657</Words>
  <Application>Microsoft Office PowerPoint</Application>
  <PresentationFormat>Aangepast</PresentationFormat>
  <Paragraphs>98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Adelle Light</vt:lpstr>
      <vt:lpstr>AdelleSans-Light</vt:lpstr>
      <vt:lpstr>Arial</vt:lpstr>
      <vt:lpstr>Kantoorthema</vt:lpstr>
      <vt:lpstr>Welkom</vt:lpstr>
      <vt:lpstr>Groei in wereldburgerschap voor graduaatsstudenten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Retail Innovation Challenge</dc:title>
  <dc:creator>Syscom</dc:creator>
  <cp:lastModifiedBy>Myriam Slock</cp:lastModifiedBy>
  <cp:revision>18</cp:revision>
  <dcterms:modified xsi:type="dcterms:W3CDTF">2022-06-28T05:03:28Z</dcterms:modified>
</cp:coreProperties>
</file>