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8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5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94" autoAdjust="0"/>
    <p:restoredTop sz="94682"/>
  </p:normalViewPr>
  <p:slideViewPr>
    <p:cSldViewPr snapToGrid="0" snapToObjects="1">
      <p:cViewPr varScale="1">
        <p:scale>
          <a:sx n="27" d="100"/>
          <a:sy n="27" d="100"/>
        </p:scale>
        <p:origin x="32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riam Slock" userId="36845fdf-f1fa-4db5-bc01-f859b1664543" providerId="ADAL" clId="{DBD9FCB4-5734-47E7-9DE0-310C189194DE}"/>
    <pc:docChg chg="delSld">
      <pc:chgData name="Myriam Slock" userId="36845fdf-f1fa-4db5-bc01-f859b1664543" providerId="ADAL" clId="{DBD9FCB4-5734-47E7-9DE0-310C189194DE}" dt="2022-06-28T05:06:25.923" v="3" actId="47"/>
      <pc:docMkLst>
        <pc:docMk/>
      </pc:docMkLst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56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57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58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59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0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1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2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3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4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5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6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0" sldId="26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6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7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8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297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882216392" sldId="301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3907573248" sldId="302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3392161990" sldId="303"/>
        </pc:sldMkLst>
      </pc:sldChg>
      <pc:sldChg chg="del">
        <pc:chgData name="Myriam Slock" userId="36845fdf-f1fa-4db5-bc01-f859b1664543" providerId="ADAL" clId="{DBD9FCB4-5734-47E7-9DE0-310C189194DE}" dt="2022-06-28T05:05:54.061" v="0" actId="47"/>
        <pc:sldMkLst>
          <pc:docMk/>
          <pc:sldMk cId="2439629911" sldId="304"/>
        </pc:sldMkLst>
      </pc:sldChg>
      <pc:sldChg chg="del">
        <pc:chgData name="Myriam Slock" userId="36845fdf-f1fa-4db5-bc01-f859b1664543" providerId="ADAL" clId="{DBD9FCB4-5734-47E7-9DE0-310C189194DE}" dt="2022-06-28T05:06:00.755" v="1" actId="47"/>
        <pc:sldMkLst>
          <pc:docMk/>
          <pc:sldMk cId="0" sldId="31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1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1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1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1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2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3376299880" sldId="32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3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4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5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6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5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6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7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8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79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80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81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82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83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84"/>
        </pc:sldMkLst>
      </pc:sldChg>
      <pc:sldChg chg="del">
        <pc:chgData name="Myriam Slock" userId="36845fdf-f1fa-4db5-bc01-f859b1664543" providerId="ADAL" clId="{DBD9FCB4-5734-47E7-9DE0-310C189194DE}" dt="2022-06-28T05:06:23.618" v="2" actId="47"/>
        <pc:sldMkLst>
          <pc:docMk/>
          <pc:sldMk cId="0" sldId="385"/>
        </pc:sldMkLst>
      </pc:sldChg>
      <pc:sldChg chg="del">
        <pc:chgData name="Myriam Slock" userId="36845fdf-f1fa-4db5-bc01-f859b1664543" providerId="ADAL" clId="{DBD9FCB4-5734-47E7-9DE0-310C189194DE}" dt="2022-06-28T05:06:25.923" v="3" actId="47"/>
        <pc:sldMkLst>
          <pc:docMk/>
          <pc:sldMk cId="0" sldId="386"/>
        </pc:sldMkLst>
      </pc:sldChg>
      <pc:sldMasterChg chg="delSldLayout">
        <pc:chgData name="Myriam Slock" userId="36845fdf-f1fa-4db5-bc01-f859b1664543" providerId="ADAL" clId="{DBD9FCB4-5734-47E7-9DE0-310C189194DE}" dt="2022-06-28T05:06:23.618" v="2" actId="47"/>
        <pc:sldMasterMkLst>
          <pc:docMk/>
          <pc:sldMasterMk cId="0" sldId="2147483648"/>
        </pc:sldMasterMkLst>
        <pc:sldLayoutChg chg="del">
          <pc:chgData name="Myriam Slock" userId="36845fdf-f1fa-4db5-bc01-f859b1664543" providerId="ADAL" clId="{DBD9FCB4-5734-47E7-9DE0-310C189194DE}" dt="2022-06-28T05:06:23.618" v="2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yriam Slock" userId="36845fdf-f1fa-4db5-bc01-f859b1664543" providerId="ADAL" clId="{DBD9FCB4-5734-47E7-9DE0-310C189194DE}" dt="2022-06-28T05:05:54.061" v="0" actId="47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Myriam Slock" userId="36845fdf-f1fa-4db5-bc01-f859b1664543" providerId="ADAL" clId="{DBD9FCB4-5734-47E7-9DE0-310C189194DE}" dt="2022-06-28T05:06:23.618" v="2" actId="47"/>
          <pc:sldLayoutMkLst>
            <pc:docMk/>
            <pc:sldMasterMk cId="0" sldId="2147483648"/>
            <pc:sldLayoutMk cId="2759952978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Arial"/>
      </a:defRPr>
    </a:lvl1pPr>
    <a:lvl2pPr indent="228600" defTabSz="1828800" latinLnBrk="0">
      <a:defRPr sz="2400">
        <a:latin typeface="+mn-lt"/>
        <a:ea typeface="+mn-ea"/>
        <a:cs typeface="+mn-cs"/>
        <a:sym typeface="Arial"/>
      </a:defRPr>
    </a:lvl2pPr>
    <a:lvl3pPr indent="457200" defTabSz="1828800" latinLnBrk="0">
      <a:defRPr sz="2400">
        <a:latin typeface="+mn-lt"/>
        <a:ea typeface="+mn-ea"/>
        <a:cs typeface="+mn-cs"/>
        <a:sym typeface="Arial"/>
      </a:defRPr>
    </a:lvl3pPr>
    <a:lvl4pPr indent="685800" defTabSz="1828800" latinLnBrk="0">
      <a:defRPr sz="2400">
        <a:latin typeface="+mn-lt"/>
        <a:ea typeface="+mn-ea"/>
        <a:cs typeface="+mn-cs"/>
        <a:sym typeface="Arial"/>
      </a:defRPr>
    </a:lvl4pPr>
    <a:lvl5pPr indent="914400" defTabSz="1828800" latinLnBrk="0">
      <a:defRPr sz="2400">
        <a:latin typeface="+mn-lt"/>
        <a:ea typeface="+mn-ea"/>
        <a:cs typeface="+mn-cs"/>
        <a:sym typeface="Arial"/>
      </a:defRPr>
    </a:lvl5pPr>
    <a:lvl6pPr indent="1143000" defTabSz="1828800" latinLnBrk="0">
      <a:defRPr sz="2400">
        <a:latin typeface="+mn-lt"/>
        <a:ea typeface="+mn-ea"/>
        <a:cs typeface="+mn-cs"/>
        <a:sym typeface="Arial"/>
      </a:defRPr>
    </a:lvl6pPr>
    <a:lvl7pPr indent="1371600" defTabSz="1828800" latinLnBrk="0">
      <a:defRPr sz="2400">
        <a:latin typeface="+mn-lt"/>
        <a:ea typeface="+mn-ea"/>
        <a:cs typeface="+mn-cs"/>
        <a:sym typeface="Arial"/>
      </a:defRPr>
    </a:lvl7pPr>
    <a:lvl8pPr indent="1600200" defTabSz="1828800" latinLnBrk="0">
      <a:defRPr sz="2400">
        <a:latin typeface="+mn-lt"/>
        <a:ea typeface="+mn-ea"/>
        <a:cs typeface="+mn-cs"/>
        <a:sym typeface="Arial"/>
      </a:defRPr>
    </a:lvl8pPr>
    <a:lvl9pPr indent="1828800" defTabSz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drop23-01.jpg" descr="backdrop23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11942181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14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15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16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7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18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9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2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9" y="482028"/>
            <a:ext cx="5973834" cy="236079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8318448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29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30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31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2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8318448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33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35" name="Rechthoek"/>
          <p:cNvSpPr/>
          <p:nvPr/>
        </p:nvSpPr>
        <p:spPr>
          <a:xfrm>
            <a:off x="-101600" y="12771966"/>
            <a:ext cx="24789937" cy="1270001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3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VLHORA_LOGO_3D_FULL2020-RGB.jpg" descr="VLHORA_LOGO_3D_FULL2020-RGB.jpg"/>
          <p:cNvPicPr>
            <a:picLocks noChangeAspect="1"/>
          </p:cNvPicPr>
          <p:nvPr/>
        </p:nvPicPr>
        <p:blipFill>
          <a:blip r:embed="rId2"/>
          <a:srcRect l="4746" t="12016" r="4744" b="8683"/>
          <a:stretch>
            <a:fillRect/>
          </a:stretch>
        </p:blipFill>
        <p:spPr>
          <a:xfrm>
            <a:off x="-8136345" y="9973143"/>
            <a:ext cx="6502442" cy="266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696" y="1434994"/>
            <a:ext cx="2382102" cy="182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542" y="4487217"/>
            <a:ext cx="3009183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533" y="1723320"/>
            <a:ext cx="1620204" cy="162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3152" y="1790600"/>
            <a:ext cx="1895500" cy="1485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9119" y="1926488"/>
            <a:ext cx="3182707" cy="121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1154" y="6576289"/>
            <a:ext cx="1895500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3175" y="6969688"/>
            <a:ext cx="3372467" cy="84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9518" y="1715745"/>
            <a:ext cx="2217574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0696" y="4202907"/>
            <a:ext cx="2382102" cy="134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0008" y="6767909"/>
            <a:ext cx="3150307" cy="125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46904" y="4369649"/>
            <a:ext cx="2590945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91230" y="4401126"/>
            <a:ext cx="2648171" cy="94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0692" y="6695047"/>
            <a:ext cx="2372106" cy="139783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3797298" y="4654903"/>
            <a:ext cx="19765370" cy="7704688"/>
          </a:xfrm>
          <a:prstGeom prst="rect">
            <a:avLst/>
          </a:prstGeom>
        </p:spPr>
        <p:txBody>
          <a:bodyPr lIns="0" tIns="0" rIns="0" bIns="0"/>
          <a:lstStyle>
            <a:lvl1pPr marL="571498" indent="-571498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4000" b="1">
                <a:solidFill>
                  <a:srgbClr val="000000"/>
                </a:solidFill>
              </a:defRPr>
            </a:lvl1pPr>
          </a:lstStyle>
          <a:p>
            <a:r>
              <a:t>Slide bullet text</a:t>
            </a:r>
          </a:p>
        </p:txBody>
      </p:sp>
      <p:sp>
        <p:nvSpPr>
          <p:cNvPr id="77" name="Titel van de slide max 1 lij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803699" y="1799165"/>
            <a:ext cx="19752568" cy="1092202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 spc="-200">
                <a:solidFill>
                  <a:srgbClr val="000000"/>
                </a:solidFill>
              </a:defRPr>
            </a:lvl1pPr>
          </a:lstStyle>
          <a:p>
            <a:r>
              <a:t>Titel van de slide max 1 lijn</a:t>
            </a:r>
          </a:p>
        </p:txBody>
      </p:sp>
      <p:sp>
        <p:nvSpPr>
          <p:cNvPr id="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drop18-01.jpg" descr="backdrop18-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3797298" y="3067229"/>
            <a:ext cx="21971003" cy="934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163339" y="13070208"/>
            <a:ext cx="396827" cy="385391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ransition spd="med"/>
  <p:txStyles>
    <p:titleStyle>
      <a:lvl1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1pPr>
      <a:lvl2pPr marL="1168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2pPr>
      <a:lvl3pPr marL="1778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3pPr>
      <a:lvl4pPr marL="2387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4pPr>
      <a:lvl5pPr marL="29972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5pPr>
      <a:lvl6pPr marL="36068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6pPr>
      <a:lvl7pPr marL="4216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7pPr>
      <a:lvl8pPr marL="4826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8pPr>
      <a:lvl9pPr marL="5435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vlaamsehogescholenraad.be/event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20849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8500"/>
            </a:pPr>
            <a:r>
              <a:rPr lang="nl-BE" sz="15000" dirty="0"/>
              <a:t>Welkom</a:t>
            </a:r>
            <a:endParaRPr sz="15000" dirty="0"/>
          </a:p>
        </p:txBody>
      </p:sp>
      <p:sp>
        <p:nvSpPr>
          <p:cNvPr id="89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2" name="Blikopener"/>
          <p:cNvSpPr txBox="1"/>
          <p:nvPr/>
        </p:nvSpPr>
        <p:spPr>
          <a:xfrm>
            <a:off x="7476448" y="751351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2438337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4500" dirty="0"/>
              <a:t>Gent - 20 </a:t>
            </a:r>
            <a:r>
              <a:rPr sz="4500" dirty="0" err="1"/>
              <a:t>juni</a:t>
            </a:r>
            <a:r>
              <a:rPr sz="4500" dirty="0"/>
              <a:t> 2022</a:t>
            </a:r>
          </a:p>
        </p:txBody>
      </p:sp>
      <p:sp>
        <p:nvSpPr>
          <p:cNvPr id="10" name="Blikopener">
            <a:extLst>
              <a:ext uri="{FF2B5EF4-FFF2-40B4-BE49-F238E27FC236}">
                <a16:creationId xmlns:a16="http://schemas.microsoft.com/office/drawing/2014/main" id="{29971489-BD63-CBDD-8982-A8FC55871D24}"/>
              </a:ext>
            </a:extLst>
          </p:cNvPr>
          <p:cNvSpPr txBox="1"/>
          <p:nvPr/>
        </p:nvSpPr>
        <p:spPr>
          <a:xfrm>
            <a:off x="7476448" y="5964059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2438337">
              <a:defRPr sz="4500" b="1">
                <a:solidFill>
                  <a:srgbClr val="ED4E5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8500" dirty="0"/>
              <a:t>Idee-</a:t>
            </a:r>
            <a:r>
              <a:rPr sz="8500" dirty="0" err="1"/>
              <a:t>doos</a:t>
            </a:r>
            <a:r>
              <a:rPr sz="8500" dirty="0"/>
              <a:t>-</a:t>
            </a:r>
            <a:r>
              <a:rPr sz="8500" dirty="0" err="1"/>
              <a:t>momen</a:t>
            </a:r>
            <a:r>
              <a:rPr lang="nl-BE" sz="8500" dirty="0"/>
              <a:t>t</a:t>
            </a:r>
            <a:endParaRPr sz="85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810000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defTabSz="2438337">
              <a:buFont typeface="Arial"/>
              <a:defRPr sz="4800">
                <a:solidFill>
                  <a:srgbClr val="000000"/>
                </a:solidFill>
              </a:defRPr>
            </a:pPr>
            <a:r>
              <a:t>Inschrijven kan via:</a:t>
            </a:r>
          </a:p>
          <a:p>
            <a:pPr defTabSz="2438337">
              <a:buFont typeface="Arial"/>
              <a:defRPr sz="4800">
                <a:solidFill>
                  <a:srgbClr val="000000"/>
                </a:solidFill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www.vlaamsehogescholenraad.be/events</a:t>
            </a:r>
          </a:p>
        </p:txBody>
      </p:sp>
      <p:sp>
        <p:nvSpPr>
          <p:cNvPr id="130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>
              <a:defRPr spc="0">
                <a:solidFill>
                  <a:srgbClr val="005089"/>
                </a:solidFill>
              </a:defRPr>
            </a:pPr>
            <a:r>
              <a:t>Global Engagement Community</a:t>
            </a:r>
            <a:r>
              <a:rPr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32" name="GLOBAL_MINDS_PARTNER_BANNER_01 copy.png" descr="GLOBAL_MINDS_PARTNER_BANNER_01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253" y="10223544"/>
            <a:ext cx="18119205" cy="221937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chthoek"/>
          <p:cNvSpPr/>
          <p:nvPr/>
        </p:nvSpPr>
        <p:spPr>
          <a:xfrm>
            <a:off x="651933" y="9710421"/>
            <a:ext cx="2573206" cy="30037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34" name="QR_events.jpg" descr="QR_even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7939" y="3011652"/>
            <a:ext cx="7248691" cy="7248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72763" y="13070208"/>
            <a:ext cx="377975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41" name="Rechthoek"/>
          <p:cNvSpPr/>
          <p:nvPr/>
        </p:nvSpPr>
        <p:spPr>
          <a:xfrm>
            <a:off x="753532" y="10024984"/>
            <a:ext cx="4613085" cy="2556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42" name="Rechthoek"/>
          <p:cNvSpPr/>
          <p:nvPr/>
        </p:nvSpPr>
        <p:spPr>
          <a:xfrm>
            <a:off x="-215372" y="12785118"/>
            <a:ext cx="24618773" cy="2556968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43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9" y="5677605"/>
            <a:ext cx="5973834" cy="236079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Blikopener"/>
          <p:cNvSpPr txBox="1"/>
          <p:nvPr/>
        </p:nvSpPr>
        <p:spPr>
          <a:xfrm>
            <a:off x="-3907371" y="127146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r" defTabSz="2438337">
              <a:defRPr sz="4500" b="1">
                <a:solidFill>
                  <a:srgbClr val="ED4E53"/>
                </a:solidFill>
              </a:defRPr>
            </a:pPr>
            <a:r>
              <a:t>Idee-doos-moment</a:t>
            </a:r>
          </a:p>
          <a:p>
            <a:pPr algn="r" defTabSz="2438337">
              <a:defRPr sz="2500" b="1"/>
            </a:pPr>
            <a:r>
              <a:t>Gent - 20 juni 2022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31955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8500"/>
            </a:lvl1pPr>
          </a:lstStyle>
          <a:p>
            <a:r>
              <a:t>Global Engagement Staff Lab </a:t>
            </a:r>
          </a:p>
        </p:txBody>
      </p:sp>
      <p:sp>
        <p:nvSpPr>
          <p:cNvPr id="88" name="Presentator 02"/>
          <p:cNvSpPr txBox="1">
            <a:spLocks noGrp="1"/>
          </p:cNvSpPr>
          <p:nvPr>
            <p:ph type="body" idx="26"/>
          </p:nvPr>
        </p:nvSpPr>
        <p:spPr>
          <a:xfrm>
            <a:off x="7257816" y="7129491"/>
            <a:ext cx="6096003" cy="744733"/>
          </a:xfrm>
          <a:prstGeom prst="rect">
            <a:avLst/>
          </a:prstGeom>
        </p:spPr>
        <p:txBody>
          <a:bodyPr/>
          <a:lstStyle/>
          <a:p>
            <a:r>
              <a:t>Ezra Charlier</a:t>
            </a:r>
          </a:p>
        </p:txBody>
      </p:sp>
      <p:sp>
        <p:nvSpPr>
          <p:cNvPr id="89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0" name="Lijn"/>
          <p:cNvSpPr/>
          <p:nvPr/>
        </p:nvSpPr>
        <p:spPr>
          <a:xfrm flipV="1">
            <a:off x="13713700" y="7147451"/>
            <a:ext cx="1" cy="1637321"/>
          </a:xfrm>
          <a:prstGeom prst="line">
            <a:avLst/>
          </a:prstGeom>
          <a:ln w="25400" cap="rnd">
            <a:solidFill>
              <a:srgbClr val="535353"/>
            </a:solidFill>
            <a:custDash>
              <a:ds d="100000" sp="200000"/>
            </a:custDash>
          </a:ln>
        </p:spPr>
        <p:txBody>
          <a:bodyPr tIns="91439" bIns="91439"/>
          <a:lstStyle/>
          <a:p>
            <a:endParaRPr/>
          </a:p>
        </p:txBody>
      </p:sp>
      <p:sp>
        <p:nvSpPr>
          <p:cNvPr id="91" name="functie presentator 01"/>
          <p:cNvSpPr txBox="1"/>
          <p:nvPr/>
        </p:nvSpPr>
        <p:spPr>
          <a:xfrm>
            <a:off x="7257816" y="7928981"/>
            <a:ext cx="6096003" cy="10662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2438337">
              <a:defRPr sz="2400" i="1">
                <a:solidFill>
                  <a:srgbClr val="5E5E5E"/>
                </a:solidFill>
              </a:defRPr>
            </a:lvl1pPr>
          </a:lstStyle>
          <a:p>
            <a:r>
              <a:t>Hogeschool UCLL</a:t>
            </a:r>
          </a:p>
        </p:txBody>
      </p:sp>
      <p:sp>
        <p:nvSpPr>
          <p:cNvPr id="92" name="Blikopener"/>
          <p:cNvSpPr txBox="1"/>
          <p:nvPr/>
        </p:nvSpPr>
        <p:spPr>
          <a:xfrm>
            <a:off x="12907429" y="100747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r" defTabSz="2438337">
              <a:defRPr sz="4500" b="1">
                <a:solidFill>
                  <a:srgbClr val="ED4E53"/>
                </a:solidFill>
              </a:defRPr>
            </a:pPr>
            <a:r>
              <a:t>Idee-doos-moment</a:t>
            </a:r>
          </a:p>
          <a:p>
            <a:pPr algn="r" defTabSz="2438337">
              <a:defRPr sz="2500" b="1"/>
            </a:pPr>
            <a:r>
              <a:t>Gent - 20 juni 2022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810000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81000" indent="-381000" defTabSz="2438337">
              <a:buSzPct val="100000"/>
              <a:buFont typeface="Arial"/>
              <a:buChar char="•"/>
              <a:defRPr sz="4800">
                <a:solidFill>
                  <a:srgbClr val="000000"/>
                </a:solidFill>
              </a:defRPr>
            </a:pPr>
            <a:r>
              <a:t> Initiatief in het Global Minds programma</a:t>
            </a:r>
          </a:p>
          <a:p>
            <a:pPr marL="381000" indent="-381000" defTabSz="2438337">
              <a:buSzPct val="100000"/>
              <a:buFont typeface="Arial"/>
              <a:buChar char="•"/>
              <a:defRPr sz="4800">
                <a:solidFill>
                  <a:srgbClr val="000000"/>
                </a:solidFill>
              </a:defRPr>
            </a:pPr>
            <a:r>
              <a:t> Gedeelde noden en gedeelde ontwikkeling</a:t>
            </a:r>
          </a:p>
          <a:p>
            <a:pPr marL="381000" indent="-381000" defTabSz="2438337">
              <a:buSzPct val="100000"/>
              <a:buFont typeface="Arial"/>
              <a:buChar char="•"/>
              <a:defRPr sz="4800">
                <a:solidFill>
                  <a:srgbClr val="000000"/>
                </a:solidFill>
              </a:defRPr>
            </a:pPr>
            <a:r>
              <a:t> Flexibel traject</a:t>
            </a:r>
          </a:p>
          <a:p>
            <a:pPr defTabSz="2438337">
              <a:buFont typeface="Arial"/>
              <a:defRPr sz="4800">
                <a:solidFill>
                  <a:srgbClr val="000000"/>
                </a:solidFill>
              </a:defRPr>
            </a:pPr>
            <a:endParaRPr/>
          </a:p>
          <a:p>
            <a:pPr defTabSz="2438337">
              <a:buFont typeface="Arial"/>
              <a:defRPr sz="4800">
                <a:solidFill>
                  <a:srgbClr val="000000"/>
                </a:solidFill>
              </a:defRPr>
            </a:pPr>
            <a:r>
              <a:t>In een continu veranderende wereld, wordt </a:t>
            </a:r>
            <a:r>
              <a:rPr i="1"/>
              <a:t>‘Global Engagement’</a:t>
            </a:r>
            <a:br/>
            <a:r>
              <a:t>een steeds belangrijker thema voor hogescholen.</a:t>
            </a:r>
          </a:p>
        </p:txBody>
      </p:sp>
      <p:sp>
        <p:nvSpPr>
          <p:cNvPr id="95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>
              <a:defRPr spc="0">
                <a:solidFill>
                  <a:srgbClr val="005089"/>
                </a:solidFill>
              </a:defRPr>
            </a:pPr>
            <a:r>
              <a:t>Global Engagement Staff Lab</a:t>
            </a:r>
            <a:r>
              <a:rPr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97" name="Rechthoek"/>
          <p:cNvSpPr/>
          <p:nvPr/>
        </p:nvSpPr>
        <p:spPr>
          <a:xfrm>
            <a:off x="651933" y="9710421"/>
            <a:ext cx="2573206" cy="30037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98" name="GLOBAL_MINDS_PARTNER_BANNER_01 copy.png" descr="GLOBAL_MINDS_PARTNER_BANNER_01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53" y="10223544"/>
            <a:ext cx="18119205" cy="2219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bullet text"/>
          <p:cNvSpPr txBox="1">
            <a:spLocks noGrp="1"/>
          </p:cNvSpPr>
          <p:nvPr>
            <p:ph type="body" idx="1"/>
          </p:nvPr>
        </p:nvSpPr>
        <p:spPr>
          <a:xfrm>
            <a:off x="3797300" y="3826933"/>
            <a:ext cx="20579360" cy="1048077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defTabSz="2438337">
              <a:lnSpc>
                <a:spcPct val="120000"/>
              </a:lnSpc>
              <a:spcBef>
                <a:spcPts val="500"/>
              </a:spcBef>
              <a:buFont typeface="Arial"/>
              <a:defRPr sz="4800">
                <a:solidFill>
                  <a:srgbClr val="005089"/>
                </a:solidFill>
              </a:defRPr>
            </a:pPr>
            <a:r>
              <a:rPr b="1"/>
              <a:t>Doel</a:t>
            </a:r>
          </a:p>
          <a:p>
            <a:pPr defTabSz="2438337">
              <a:lnSpc>
                <a:spcPct val="120000"/>
              </a:lnSpc>
              <a:spcBef>
                <a:spcPts val="500"/>
              </a:spcBef>
              <a:buFont typeface="Arial"/>
              <a:defRPr sz="4800">
                <a:solidFill>
                  <a:srgbClr val="000000"/>
                </a:solidFill>
              </a:defRPr>
            </a:pPr>
            <a:r>
              <a:t>Dit online traject wil de discussie en reflectie rond </a:t>
            </a:r>
            <a:r>
              <a:rPr i="1"/>
              <a:t>‘globaal engagement’ </a:t>
            </a:r>
            <a:r>
              <a:t>binnen het hoger onderwijs aanmoedigen.</a:t>
            </a:r>
          </a:p>
          <a:p>
            <a:pPr marL="520700" indent="-254000" defTabSz="2438337">
              <a:lnSpc>
                <a:spcPct val="120000"/>
              </a:lnSpc>
              <a:spcBef>
                <a:spcPts val="500"/>
              </a:spcBef>
              <a:buSzPct val="100000"/>
              <a:buFont typeface="Arial"/>
              <a:buChar char="•"/>
              <a:defRPr sz="3800">
                <a:solidFill>
                  <a:srgbClr val="000000"/>
                </a:solidFill>
              </a:defRPr>
            </a:pPr>
            <a:r>
              <a:t>In hoeverre ben jij vertrouwd met het thema Global Engagement? </a:t>
            </a:r>
          </a:p>
          <a:p>
            <a:pPr marL="520700" indent="-254000" defTabSz="2438337">
              <a:lnSpc>
                <a:spcPct val="120000"/>
              </a:lnSpc>
              <a:spcBef>
                <a:spcPts val="500"/>
              </a:spcBef>
              <a:buSzPct val="100000"/>
              <a:buFont typeface="Arial"/>
              <a:buChar char="•"/>
              <a:defRPr sz="3800">
                <a:solidFill>
                  <a:srgbClr val="000000"/>
                </a:solidFill>
              </a:defRPr>
            </a:pPr>
            <a:r>
              <a:t>En hoe ga jij hiermee aan de slag met je studenten? </a:t>
            </a:r>
          </a:p>
          <a:p>
            <a:pPr marL="520700" indent="-254000" defTabSz="2438337">
              <a:lnSpc>
                <a:spcPct val="120000"/>
              </a:lnSpc>
              <a:spcBef>
                <a:spcPts val="500"/>
              </a:spcBef>
              <a:buSzPct val="100000"/>
              <a:buFont typeface="Arial"/>
              <a:buChar char="•"/>
              <a:defRPr sz="3800">
                <a:solidFill>
                  <a:srgbClr val="000000"/>
                </a:solidFill>
              </a:defRPr>
            </a:pPr>
            <a:r>
              <a:t>Hoe integreer je dit in je klaspraktijk of in je professionele context binnen de hogeschool? </a:t>
            </a:r>
          </a:p>
          <a:p>
            <a:pPr marL="520700" indent="-254000" defTabSz="2438337">
              <a:lnSpc>
                <a:spcPct val="120000"/>
              </a:lnSpc>
              <a:spcBef>
                <a:spcPts val="500"/>
              </a:spcBef>
              <a:buSzPct val="100000"/>
              <a:buFont typeface="Arial"/>
              <a:buChar char="•"/>
              <a:defRPr sz="3800">
                <a:solidFill>
                  <a:srgbClr val="000000"/>
                </a:solidFill>
              </a:defRPr>
            </a:pPr>
            <a:r>
              <a:t>Hoe start je duurzame projecten met internationale partners?</a:t>
            </a:r>
          </a:p>
          <a:p>
            <a:pPr defTabSz="2438337">
              <a:lnSpc>
                <a:spcPct val="120000"/>
              </a:lnSpc>
              <a:spcBef>
                <a:spcPts val="500"/>
              </a:spcBef>
              <a:buFont typeface="Arial"/>
              <a:defRPr sz="4800">
                <a:solidFill>
                  <a:srgbClr val="000000"/>
                </a:solidFill>
              </a:defRPr>
            </a:pPr>
            <a:endParaRPr/>
          </a:p>
          <a:p>
            <a:pPr defTabSz="2438337">
              <a:lnSpc>
                <a:spcPct val="120000"/>
              </a:lnSpc>
              <a:spcBef>
                <a:spcPts val="500"/>
              </a:spcBef>
              <a:buFont typeface="Arial"/>
              <a:defRPr sz="4800">
                <a:solidFill>
                  <a:srgbClr val="005089"/>
                </a:solidFill>
              </a:defRPr>
            </a:pPr>
            <a:r>
              <a:rPr b="1"/>
              <a:t>Doelgroep</a:t>
            </a:r>
          </a:p>
          <a:p>
            <a:pPr defTabSz="2438337">
              <a:lnSpc>
                <a:spcPct val="120000"/>
              </a:lnSpc>
              <a:spcBef>
                <a:spcPts val="500"/>
              </a:spcBef>
              <a:buFont typeface="Arial"/>
              <a:defRPr sz="4800">
                <a:solidFill>
                  <a:srgbClr val="000000"/>
                </a:solidFill>
              </a:defRPr>
            </a:pPr>
            <a:r>
              <a:t>Medewerkers van de hogescholen</a:t>
            </a:r>
          </a:p>
        </p:txBody>
      </p:sp>
      <p:sp>
        <p:nvSpPr>
          <p:cNvPr id="101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>
              <a:defRPr spc="0">
                <a:solidFill>
                  <a:srgbClr val="005089"/>
                </a:solidFill>
              </a:defRPr>
            </a:pPr>
            <a:r>
              <a:t>Global Engagement Staff Lab</a:t>
            </a:r>
            <a:r>
              <a:rPr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bullet text"/>
          <p:cNvSpPr txBox="1">
            <a:spLocks noGrp="1"/>
          </p:cNvSpPr>
          <p:nvPr>
            <p:ph type="body" idx="1"/>
          </p:nvPr>
        </p:nvSpPr>
        <p:spPr>
          <a:xfrm>
            <a:off x="3810000" y="3810000"/>
            <a:ext cx="19765369" cy="1048077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71499" indent="-571499" defTabSz="2438337">
              <a:lnSpc>
                <a:spcPct val="120000"/>
              </a:lnSpc>
              <a:buSzPct val="100000"/>
              <a:buFont typeface="Arial"/>
              <a:buChar char="•"/>
              <a:defRPr sz="4800">
                <a:solidFill>
                  <a:srgbClr val="000000"/>
                </a:solidFill>
              </a:defRPr>
            </a:pPr>
            <a:r>
              <a:t>Online traject on Canvas voor docenten en medewerkers</a:t>
            </a:r>
            <a:br/>
            <a:r>
              <a:t>(over de grenzen van instellingen en tijd heen)</a:t>
            </a:r>
          </a:p>
          <a:p>
            <a:pPr marL="571499" indent="-571499" defTabSz="2438337">
              <a:lnSpc>
                <a:spcPct val="120000"/>
              </a:lnSpc>
              <a:buSzPct val="100000"/>
              <a:buFont typeface="Arial"/>
              <a:buChar char="•"/>
              <a:defRPr sz="4800">
                <a:solidFill>
                  <a:srgbClr val="000000"/>
                </a:solidFill>
              </a:defRPr>
            </a:pPr>
            <a:r>
              <a:t>Drie thematische modules</a:t>
            </a:r>
          </a:p>
          <a:p>
            <a:pPr marL="571499" indent="-571499" defTabSz="2438337">
              <a:lnSpc>
                <a:spcPct val="120000"/>
              </a:lnSpc>
              <a:buSzPct val="100000"/>
              <a:buFont typeface="Arial"/>
              <a:buChar char="•"/>
              <a:defRPr sz="4800">
                <a:solidFill>
                  <a:srgbClr val="000000"/>
                </a:solidFill>
              </a:defRPr>
            </a:pPr>
            <a:r>
              <a:t>Flexibele bron om ideeën op te doen en makkelijk te gebruiken</a:t>
            </a:r>
            <a:br/>
            <a:r>
              <a:t>in lessen of bij beleidsplanning</a:t>
            </a:r>
          </a:p>
          <a:p>
            <a:pPr marL="685798" indent="-685798" defTabSz="2438337">
              <a:lnSpc>
                <a:spcPct val="120000"/>
              </a:lnSpc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rPr sz="4800"/>
              <a:t>Meer diepgaande uitwisseling met collega’s van de andere hogescholen via intervisiemomenten en workshops</a:t>
            </a:r>
            <a:r>
              <a:t> </a:t>
            </a:r>
          </a:p>
        </p:txBody>
      </p:sp>
      <p:sp>
        <p:nvSpPr>
          <p:cNvPr id="105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19752567" cy="156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Design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09" name="Afbeelding" descr="Afbeelding"/>
          <p:cNvPicPr>
            <a:picLocks noChangeAspect="1"/>
          </p:cNvPicPr>
          <p:nvPr/>
        </p:nvPicPr>
        <p:blipFill>
          <a:blip r:embed="rId2"/>
          <a:srcRect r="3642"/>
          <a:stretch>
            <a:fillRect/>
          </a:stretch>
        </p:blipFill>
        <p:spPr>
          <a:xfrm>
            <a:off x="3871750" y="3791148"/>
            <a:ext cx="20025895" cy="634368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itel van de slide max 1 lijn"/>
          <p:cNvSpPr txBox="1"/>
          <p:nvPr/>
        </p:nvSpPr>
        <p:spPr>
          <a:xfrm>
            <a:off x="3803701" y="1206500"/>
            <a:ext cx="19752567" cy="1568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>
                <a:solidFill>
                  <a:srgbClr val="005089"/>
                </a:solidFill>
              </a:defRPr>
            </a:lvl1pPr>
          </a:lstStyle>
          <a:p>
            <a:r>
              <a:t>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23525988" cy="156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Module 1: Globalisering en duurzaam engagement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14" name="Titel van de slide max 1 lijn"/>
          <p:cNvSpPr txBox="1"/>
          <p:nvPr/>
        </p:nvSpPr>
        <p:spPr>
          <a:xfrm>
            <a:off x="3803699" y="2371032"/>
            <a:ext cx="19752568" cy="162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2438337">
              <a:lnSpc>
                <a:spcPct val="80000"/>
              </a:lnSpc>
              <a:defRPr sz="4300">
                <a:solidFill>
                  <a:srgbClr val="005089"/>
                </a:solidFill>
              </a:defRPr>
            </a:pPr>
            <a:r>
              <a:rPr b="1"/>
              <a:t>Interviews</a:t>
            </a:r>
            <a:r>
              <a:t> met experten</a:t>
            </a:r>
          </a:p>
        </p:txBody>
      </p:sp>
      <p:pic>
        <p:nvPicPr>
          <p:cNvPr id="115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82" y="4401258"/>
            <a:ext cx="19958817" cy="6580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23525988" cy="31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>
            <a:lvl1pPr>
              <a:defRPr spc="0">
                <a:solidFill>
                  <a:srgbClr val="005089"/>
                </a:solidFill>
              </a:defRPr>
            </a:lvl1pPr>
          </a:lstStyle>
          <a:p>
            <a:r>
              <a:t>Module 2: Sustainable Development Goals en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19" name="Titel van de slide max 1 lijn"/>
          <p:cNvSpPr txBox="1"/>
          <p:nvPr/>
        </p:nvSpPr>
        <p:spPr>
          <a:xfrm>
            <a:off x="3803699" y="3420898"/>
            <a:ext cx="19752568" cy="1623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2438337">
              <a:lnSpc>
                <a:spcPct val="80000"/>
              </a:lnSpc>
              <a:defRPr sz="4300">
                <a:solidFill>
                  <a:srgbClr val="005089"/>
                </a:solidFill>
              </a:defRPr>
            </a:pPr>
            <a:r>
              <a:rPr b="1"/>
              <a:t>Good practices</a:t>
            </a:r>
            <a:r>
              <a:t> van de verschillende hogescholen</a:t>
            </a:r>
          </a:p>
          <a:p>
            <a:pPr defTabSz="2438337">
              <a:lnSpc>
                <a:spcPct val="80000"/>
              </a:lnSpc>
              <a:defRPr sz="4300">
                <a:solidFill>
                  <a:srgbClr val="005089"/>
                </a:solidFill>
              </a:defRPr>
            </a:pPr>
            <a:endParaRPr/>
          </a:p>
        </p:txBody>
      </p:sp>
      <p:sp>
        <p:nvSpPr>
          <p:cNvPr id="120" name="Titel van de slide max 1 lijn"/>
          <p:cNvSpPr txBox="1"/>
          <p:nvPr/>
        </p:nvSpPr>
        <p:spPr>
          <a:xfrm>
            <a:off x="7901568" y="2188633"/>
            <a:ext cx="23525988" cy="3161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>
                <a:solidFill>
                  <a:srgbClr val="005089"/>
                </a:solidFill>
              </a:defRPr>
            </a:lvl1pPr>
          </a:lstStyle>
          <a:p>
            <a:r>
              <a:t>educatie voor duurzame ontwikkeling </a:t>
            </a:r>
          </a:p>
        </p:txBody>
      </p:sp>
      <p:pic>
        <p:nvPicPr>
          <p:cNvPr id="121" name="Afbeelding" descr="Afbeelding"/>
          <p:cNvPicPr>
            <a:picLocks noChangeAspect="1"/>
          </p:cNvPicPr>
          <p:nvPr/>
        </p:nvPicPr>
        <p:blipFill>
          <a:blip r:embed="rId2"/>
          <a:srcRect l="2136" t="577" b="13844"/>
          <a:stretch>
            <a:fillRect/>
          </a:stretch>
        </p:blipFill>
        <p:spPr>
          <a:xfrm>
            <a:off x="3877645" y="4581955"/>
            <a:ext cx="14193684" cy="8158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el van de slide max 1 lijn"/>
          <p:cNvSpPr txBox="1">
            <a:spLocks noGrp="1"/>
          </p:cNvSpPr>
          <p:nvPr>
            <p:ph type="body" idx="22"/>
          </p:nvPr>
        </p:nvSpPr>
        <p:spPr>
          <a:xfrm>
            <a:off x="3803701" y="1206500"/>
            <a:ext cx="23525988" cy="156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Autofit/>
          </a:bodyPr>
          <a:lstStyle/>
          <a:p>
            <a:pPr>
              <a:defRPr spc="0">
                <a:solidFill>
                  <a:srgbClr val="005089"/>
                </a:solidFill>
              </a:defRPr>
            </a:pPr>
            <a:r>
              <a:t>Module 3: De interculturele samenleving</a:t>
            </a:r>
            <a:r>
              <a:rPr sz="1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25" name="Titel van de slide max 1 lijn"/>
          <p:cNvSpPr txBox="1"/>
          <p:nvPr/>
        </p:nvSpPr>
        <p:spPr>
          <a:xfrm>
            <a:off x="3803699" y="2371032"/>
            <a:ext cx="19752568" cy="16230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defTabSz="2438337">
              <a:lnSpc>
                <a:spcPct val="80000"/>
              </a:lnSpc>
              <a:defRPr sz="4300">
                <a:solidFill>
                  <a:srgbClr val="005089"/>
                </a:solidFill>
              </a:defRPr>
            </a:pPr>
            <a:r>
              <a:rPr b="1"/>
              <a:t>Getuigenissen en tips</a:t>
            </a:r>
            <a:r>
              <a:t> van studenten</a:t>
            </a:r>
          </a:p>
          <a:p>
            <a:pPr defTabSz="2438337">
              <a:lnSpc>
                <a:spcPct val="80000"/>
              </a:lnSpc>
              <a:defRPr sz="4300">
                <a:solidFill>
                  <a:srgbClr val="005089"/>
                </a:solidFill>
              </a:defRPr>
            </a:pPr>
            <a:endParaRPr/>
          </a:p>
        </p:txBody>
      </p:sp>
      <p:pic>
        <p:nvPicPr>
          <p:cNvPr id="126" name="Afbeelding" descr="Afbeelding"/>
          <p:cNvPicPr>
            <a:picLocks noChangeAspect="1"/>
          </p:cNvPicPr>
          <p:nvPr/>
        </p:nvPicPr>
        <p:blipFill>
          <a:blip r:embed="rId2"/>
          <a:srcRect r="3043" b="7677"/>
          <a:stretch>
            <a:fillRect/>
          </a:stretch>
        </p:blipFill>
        <p:spPr>
          <a:xfrm>
            <a:off x="3573229" y="3844265"/>
            <a:ext cx="15826321" cy="475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Afbeelding" descr="Afbeelding"/>
          <p:cNvPicPr>
            <a:picLocks noChangeAspect="1"/>
          </p:cNvPicPr>
          <p:nvPr/>
        </p:nvPicPr>
        <p:blipFill>
          <a:blip r:embed="rId3"/>
          <a:srcRect l="1466"/>
          <a:stretch>
            <a:fillRect/>
          </a:stretch>
        </p:blipFill>
        <p:spPr>
          <a:xfrm>
            <a:off x="15141718" y="7660663"/>
            <a:ext cx="8082516" cy="4554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259</Words>
  <Application>Microsoft Office PowerPoint</Application>
  <PresentationFormat>Aangepast</PresentationFormat>
  <Paragraphs>51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3" baseType="lpstr">
      <vt:lpstr>Arial</vt:lpstr>
      <vt:lpstr>Kantoorthema</vt:lpstr>
      <vt:lpstr>Welkom</vt:lpstr>
      <vt:lpstr>Global Engagement Staff Lab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Retail Innovation Challenge</dc:title>
  <dc:creator>Syscom</dc:creator>
  <cp:lastModifiedBy>Myriam Slock</cp:lastModifiedBy>
  <cp:revision>17</cp:revision>
  <dcterms:modified xsi:type="dcterms:W3CDTF">2022-06-28T05:06:31Z</dcterms:modified>
</cp:coreProperties>
</file>