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4"/>
  </p:notesMasterIdLst>
  <p:sldIdLst>
    <p:sldId id="268" r:id="rId2"/>
    <p:sldId id="345" r:id="rId3"/>
    <p:sldId id="346" r:id="rId4"/>
    <p:sldId id="347" r:id="rId5"/>
    <p:sldId id="348" r:id="rId6"/>
    <p:sldId id="349" r:id="rId7"/>
    <p:sldId id="350" r:id="rId8"/>
    <p:sldId id="351" r:id="rId9"/>
    <p:sldId id="352" r:id="rId10"/>
    <p:sldId id="353" r:id="rId11"/>
    <p:sldId id="354" r:id="rId12"/>
    <p:sldId id="355" r:id="rId13"/>
    <p:sldId id="356" r:id="rId14"/>
    <p:sldId id="357" r:id="rId15"/>
    <p:sldId id="358" r:id="rId16"/>
    <p:sldId id="359" r:id="rId17"/>
    <p:sldId id="360" r:id="rId18"/>
    <p:sldId id="361" r:id="rId19"/>
    <p:sldId id="362" r:id="rId20"/>
    <p:sldId id="363" r:id="rId21"/>
    <p:sldId id="364" r:id="rId22"/>
    <p:sldId id="365" r:id="rId23"/>
    <p:sldId id="366" r:id="rId24"/>
    <p:sldId id="367" r:id="rId25"/>
    <p:sldId id="368" r:id="rId26"/>
    <p:sldId id="369" r:id="rId27"/>
    <p:sldId id="370" r:id="rId28"/>
    <p:sldId id="371"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6" r:id="rId42"/>
    <p:sldId id="297" r:id="rId4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Arial"/>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Arial"/>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Arial"/>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Arial"/>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Arial"/>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Arial"/>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Arial"/>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Arial"/>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inor">
          <a:srgbClr val="000000"/>
        </a:fontRef>
        <a:srgbClr val="000000"/>
      </a:tcTxStyle>
      <a:tcStyle>
        <a:tcBdr>
          <a:left>
            <a:ln w="25400" cap="flat">
              <a:noFill/>
              <a:miter lim="400000"/>
            </a:ln>
          </a:left>
          <a:right>
            <a:ln w="25400" cap="flat">
              <a:noFill/>
              <a:miter lim="400000"/>
            </a:ln>
          </a:right>
          <a:top>
            <a:ln w="1016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rgbClr val="FFFFFF"/>
          </a:solidFill>
        </a:fill>
      </a:tcStyle>
    </a:lastRow>
    <a:firstRow>
      <a:tcTxStyle b="on" i="off">
        <a:fontRef idx="minor">
          <a:srgbClr val="FFFFFF"/>
        </a:fontRef>
        <a:srgbClr val="FFFFFF"/>
      </a:tcTxStyle>
      <a:tcStyle>
        <a:tcBdr>
          <a:left>
            <a:ln w="25400" cap="flat">
              <a:noFill/>
              <a:miter lim="400000"/>
            </a:ln>
          </a:left>
          <a:right>
            <a:ln w="25400" cap="flat">
              <a:noFill/>
              <a:miter lim="400000"/>
            </a:ln>
          </a:right>
          <a:top>
            <a:ln w="50800" cap="flat">
              <a:solidFill>
                <a:srgbClr val="000000"/>
              </a:solidFill>
              <a:prstDash val="solid"/>
              <a:round/>
            </a:ln>
          </a:top>
          <a:bottom>
            <a:ln w="50800" cap="flat">
              <a:solidFill>
                <a:srgbClr val="000000"/>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101600" cap="flat">
              <a:solidFill>
                <a:srgbClr val="000000"/>
              </a:solidFill>
              <a:prstDash val="solid"/>
              <a:round/>
            </a:ln>
          </a:top>
          <a:bottom>
            <a:ln w="254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lastRow>
    <a:firstRow>
      <a:tcTxStyle b="on" i="off">
        <a:fontRef idx="minor">
          <a:srgbClr val="000000"/>
        </a:fontRef>
        <a:srgbClr val="000000"/>
      </a:tcTxStyle>
      <a:tcStyle>
        <a:tcBdr>
          <a:left>
            <a:ln w="25400" cap="flat">
              <a:solidFill>
                <a:srgbClr val="000000"/>
              </a:solidFill>
              <a:prstDash val="solid"/>
              <a:round/>
            </a:ln>
          </a:left>
          <a:right>
            <a:ln w="25400" cap="flat">
              <a:solidFill>
                <a:srgbClr val="000000"/>
              </a:solidFill>
              <a:prstDash val="solid"/>
              <a:round/>
            </a:ln>
          </a:right>
          <a:top>
            <a:ln w="25400" cap="flat">
              <a:solidFill>
                <a:srgbClr val="000000"/>
              </a:solidFill>
              <a:prstDash val="solid"/>
              <a:round/>
            </a:ln>
          </a:top>
          <a:bottom>
            <a:ln w="50800" cap="flat">
              <a:solidFill>
                <a:srgbClr val="000000"/>
              </a:solidFill>
              <a:prstDash val="solid"/>
              <a:round/>
            </a:ln>
          </a:bottom>
          <a:insideH>
            <a:ln w="25400" cap="flat">
              <a:solidFill>
                <a:srgbClr val="000000"/>
              </a:solidFill>
              <a:prstDash val="solid"/>
              <a:round/>
            </a:ln>
          </a:insideH>
          <a:insideV>
            <a:ln w="254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74" autoAdjust="0"/>
    <p:restoredTop sz="94682"/>
  </p:normalViewPr>
  <p:slideViewPr>
    <p:cSldViewPr snapToGrid="0" snapToObjects="1">
      <p:cViewPr varScale="1">
        <p:scale>
          <a:sx n="27" d="100"/>
          <a:sy n="27" d="100"/>
        </p:scale>
        <p:origin x="1364" y="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yriam Slock" userId="36845fdf-f1fa-4db5-bc01-f859b1664543" providerId="ADAL" clId="{059E3350-487F-4412-9112-15FE7D3E456F}"/>
    <pc:docChg chg="delSld">
      <pc:chgData name="Myriam Slock" userId="36845fdf-f1fa-4db5-bc01-f859b1664543" providerId="ADAL" clId="{059E3350-487F-4412-9112-15FE7D3E456F}" dt="2022-06-28T05:02:14.476" v="1" actId="47"/>
      <pc:docMkLst>
        <pc:docMk/>
      </pc:docMkLst>
      <pc:sldChg chg="del">
        <pc:chgData name="Myriam Slock" userId="36845fdf-f1fa-4db5-bc01-f859b1664543" providerId="ADAL" clId="{059E3350-487F-4412-9112-15FE7D3E456F}" dt="2022-06-28T05:02:04.282" v="0" actId="47"/>
        <pc:sldMkLst>
          <pc:docMk/>
          <pc:sldMk cId="0" sldId="295"/>
        </pc:sldMkLst>
      </pc:sldChg>
      <pc:sldChg chg="del">
        <pc:chgData name="Myriam Slock" userId="36845fdf-f1fa-4db5-bc01-f859b1664543" providerId="ADAL" clId="{059E3350-487F-4412-9112-15FE7D3E456F}" dt="2022-06-28T05:02:14.476" v="1" actId="47"/>
        <pc:sldMkLst>
          <pc:docMk/>
          <pc:sldMk cId="0" sldId="372"/>
        </pc:sldMkLst>
      </pc:sldChg>
      <pc:sldChg chg="del">
        <pc:chgData name="Myriam Slock" userId="36845fdf-f1fa-4db5-bc01-f859b1664543" providerId="ADAL" clId="{059E3350-487F-4412-9112-15FE7D3E456F}" dt="2022-06-28T05:02:14.476" v="1" actId="47"/>
        <pc:sldMkLst>
          <pc:docMk/>
          <pc:sldMk cId="0" sldId="373"/>
        </pc:sldMkLst>
      </pc:sldChg>
      <pc:sldChg chg="del">
        <pc:chgData name="Myriam Slock" userId="36845fdf-f1fa-4db5-bc01-f859b1664543" providerId="ADAL" clId="{059E3350-487F-4412-9112-15FE7D3E456F}" dt="2022-06-28T05:02:14.476" v="1" actId="47"/>
        <pc:sldMkLst>
          <pc:docMk/>
          <pc:sldMk cId="0" sldId="374"/>
        </pc:sldMkLst>
      </pc:sldChg>
      <pc:sldChg chg="del">
        <pc:chgData name="Myriam Slock" userId="36845fdf-f1fa-4db5-bc01-f859b1664543" providerId="ADAL" clId="{059E3350-487F-4412-9112-15FE7D3E456F}" dt="2022-06-28T05:02:14.476" v="1" actId="47"/>
        <pc:sldMkLst>
          <pc:docMk/>
          <pc:sldMk cId="0" sldId="375"/>
        </pc:sldMkLst>
      </pc:sldChg>
      <pc:sldChg chg="del">
        <pc:chgData name="Myriam Slock" userId="36845fdf-f1fa-4db5-bc01-f859b1664543" providerId="ADAL" clId="{059E3350-487F-4412-9112-15FE7D3E456F}" dt="2022-06-28T05:02:14.476" v="1" actId="47"/>
        <pc:sldMkLst>
          <pc:docMk/>
          <pc:sldMk cId="0" sldId="376"/>
        </pc:sldMkLst>
      </pc:sldChg>
      <pc:sldChg chg="del">
        <pc:chgData name="Myriam Slock" userId="36845fdf-f1fa-4db5-bc01-f859b1664543" providerId="ADAL" clId="{059E3350-487F-4412-9112-15FE7D3E456F}" dt="2022-06-28T05:02:14.476" v="1" actId="47"/>
        <pc:sldMkLst>
          <pc:docMk/>
          <pc:sldMk cId="0" sldId="377"/>
        </pc:sldMkLst>
      </pc:sldChg>
      <pc:sldChg chg="del">
        <pc:chgData name="Myriam Slock" userId="36845fdf-f1fa-4db5-bc01-f859b1664543" providerId="ADAL" clId="{059E3350-487F-4412-9112-15FE7D3E456F}" dt="2022-06-28T05:02:14.476" v="1" actId="47"/>
        <pc:sldMkLst>
          <pc:docMk/>
          <pc:sldMk cId="0" sldId="378"/>
        </pc:sldMkLst>
      </pc:sldChg>
      <pc:sldChg chg="del">
        <pc:chgData name="Myriam Slock" userId="36845fdf-f1fa-4db5-bc01-f859b1664543" providerId="ADAL" clId="{059E3350-487F-4412-9112-15FE7D3E456F}" dt="2022-06-28T05:02:14.476" v="1" actId="47"/>
        <pc:sldMkLst>
          <pc:docMk/>
          <pc:sldMk cId="0" sldId="379"/>
        </pc:sldMkLst>
      </pc:sldChg>
      <pc:sldChg chg="del">
        <pc:chgData name="Myriam Slock" userId="36845fdf-f1fa-4db5-bc01-f859b1664543" providerId="ADAL" clId="{059E3350-487F-4412-9112-15FE7D3E456F}" dt="2022-06-28T05:02:14.476" v="1" actId="47"/>
        <pc:sldMkLst>
          <pc:docMk/>
          <pc:sldMk cId="0" sldId="380"/>
        </pc:sldMkLst>
      </pc:sldChg>
      <pc:sldChg chg="del">
        <pc:chgData name="Myriam Slock" userId="36845fdf-f1fa-4db5-bc01-f859b1664543" providerId="ADAL" clId="{059E3350-487F-4412-9112-15FE7D3E456F}" dt="2022-06-28T05:02:14.476" v="1" actId="47"/>
        <pc:sldMkLst>
          <pc:docMk/>
          <pc:sldMk cId="0" sldId="381"/>
        </pc:sldMkLst>
      </pc:sldChg>
      <pc:sldChg chg="del">
        <pc:chgData name="Myriam Slock" userId="36845fdf-f1fa-4db5-bc01-f859b1664543" providerId="ADAL" clId="{059E3350-487F-4412-9112-15FE7D3E456F}" dt="2022-06-28T05:02:14.476" v="1" actId="47"/>
        <pc:sldMkLst>
          <pc:docMk/>
          <pc:sldMk cId="0" sldId="382"/>
        </pc:sldMkLst>
      </pc:sldChg>
      <pc:sldChg chg="del">
        <pc:chgData name="Myriam Slock" userId="36845fdf-f1fa-4db5-bc01-f859b1664543" providerId="ADAL" clId="{059E3350-487F-4412-9112-15FE7D3E456F}" dt="2022-06-28T05:02:14.476" v="1" actId="47"/>
        <pc:sldMkLst>
          <pc:docMk/>
          <pc:sldMk cId="0" sldId="383"/>
        </pc:sldMkLst>
      </pc:sldChg>
      <pc:sldChg chg="del">
        <pc:chgData name="Myriam Slock" userId="36845fdf-f1fa-4db5-bc01-f859b1664543" providerId="ADAL" clId="{059E3350-487F-4412-9112-15FE7D3E456F}" dt="2022-06-28T05:02:14.476" v="1" actId="47"/>
        <pc:sldMkLst>
          <pc:docMk/>
          <pc:sldMk cId="0" sldId="384"/>
        </pc:sldMkLst>
      </pc:sldChg>
      <pc:sldChg chg="del">
        <pc:chgData name="Myriam Slock" userId="36845fdf-f1fa-4db5-bc01-f859b1664543" providerId="ADAL" clId="{059E3350-487F-4412-9112-15FE7D3E456F}" dt="2022-06-28T05:02:14.476" v="1" actId="47"/>
        <pc:sldMkLst>
          <pc:docMk/>
          <pc:sldMk cId="0" sldId="385"/>
        </pc:sldMkLst>
      </pc:sldChg>
      <pc:sldChg chg="del">
        <pc:chgData name="Myriam Slock" userId="36845fdf-f1fa-4db5-bc01-f859b1664543" providerId="ADAL" clId="{059E3350-487F-4412-9112-15FE7D3E456F}" dt="2022-06-28T05:02:14.476" v="1" actId="47"/>
        <pc:sldMkLst>
          <pc:docMk/>
          <pc:sldMk cId="0" sldId="386"/>
        </pc:sldMkLst>
      </pc:sldChg>
      <pc:sldMasterChg chg="delSldLayout">
        <pc:chgData name="Myriam Slock" userId="36845fdf-f1fa-4db5-bc01-f859b1664543" providerId="ADAL" clId="{059E3350-487F-4412-9112-15FE7D3E456F}" dt="2022-06-28T05:02:14.476" v="1" actId="47"/>
        <pc:sldMasterMkLst>
          <pc:docMk/>
          <pc:sldMasterMk cId="0" sldId="2147483648"/>
        </pc:sldMasterMkLst>
        <pc:sldLayoutChg chg="del">
          <pc:chgData name="Myriam Slock" userId="36845fdf-f1fa-4db5-bc01-f859b1664543" providerId="ADAL" clId="{059E3350-487F-4412-9112-15FE7D3E456F}" dt="2022-06-28T05:02:14.476" v="1" actId="47"/>
          <pc:sldLayoutMkLst>
            <pc:docMk/>
            <pc:sldMasterMk cId="0" sldId="2147483648"/>
            <pc:sldLayoutMk cId="0" sldId="214748365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3" name="Shape 93"/>
          <p:cNvSpPr>
            <a:spLocks noGrp="1" noRot="1" noChangeAspect="1"/>
          </p:cNvSpPr>
          <p:nvPr>
            <p:ph type="sldImg"/>
          </p:nvPr>
        </p:nvSpPr>
        <p:spPr>
          <a:xfrm>
            <a:off x="1143000" y="685800"/>
            <a:ext cx="4572000" cy="3429000"/>
          </a:xfrm>
          <a:prstGeom prst="rect">
            <a:avLst/>
          </a:prstGeom>
        </p:spPr>
        <p:txBody>
          <a:bodyPr/>
          <a:lstStyle/>
          <a:p>
            <a:endParaRPr/>
          </a:p>
        </p:txBody>
      </p:sp>
      <p:sp>
        <p:nvSpPr>
          <p:cNvPr id="94" name="Shape 9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Arial"/>
      </a:defRPr>
    </a:lvl1pPr>
    <a:lvl2pPr indent="228600" defTabSz="1828800" latinLnBrk="0">
      <a:defRPr sz="2400">
        <a:latin typeface="+mn-lt"/>
        <a:ea typeface="+mn-ea"/>
        <a:cs typeface="+mn-cs"/>
        <a:sym typeface="Arial"/>
      </a:defRPr>
    </a:lvl2pPr>
    <a:lvl3pPr indent="457200" defTabSz="1828800" latinLnBrk="0">
      <a:defRPr sz="2400">
        <a:latin typeface="+mn-lt"/>
        <a:ea typeface="+mn-ea"/>
        <a:cs typeface="+mn-cs"/>
        <a:sym typeface="Arial"/>
      </a:defRPr>
    </a:lvl3pPr>
    <a:lvl4pPr indent="685800" defTabSz="1828800" latinLnBrk="0">
      <a:defRPr sz="2400">
        <a:latin typeface="+mn-lt"/>
        <a:ea typeface="+mn-ea"/>
        <a:cs typeface="+mn-cs"/>
        <a:sym typeface="Arial"/>
      </a:defRPr>
    </a:lvl4pPr>
    <a:lvl5pPr indent="914400" defTabSz="1828800" latinLnBrk="0">
      <a:defRPr sz="2400">
        <a:latin typeface="+mn-lt"/>
        <a:ea typeface="+mn-ea"/>
        <a:cs typeface="+mn-cs"/>
        <a:sym typeface="Arial"/>
      </a:defRPr>
    </a:lvl5pPr>
    <a:lvl6pPr indent="1143000" defTabSz="1828800" latinLnBrk="0">
      <a:defRPr sz="2400">
        <a:latin typeface="+mn-lt"/>
        <a:ea typeface="+mn-ea"/>
        <a:cs typeface="+mn-cs"/>
        <a:sym typeface="Arial"/>
      </a:defRPr>
    </a:lvl6pPr>
    <a:lvl7pPr indent="1371600" defTabSz="1828800" latinLnBrk="0">
      <a:defRPr sz="2400">
        <a:latin typeface="+mn-lt"/>
        <a:ea typeface="+mn-ea"/>
        <a:cs typeface="+mn-cs"/>
        <a:sym typeface="Arial"/>
      </a:defRPr>
    </a:lvl7pPr>
    <a:lvl8pPr indent="1600200" defTabSz="1828800" latinLnBrk="0">
      <a:defRPr sz="2400">
        <a:latin typeface="+mn-lt"/>
        <a:ea typeface="+mn-ea"/>
        <a:cs typeface="+mn-cs"/>
        <a:sym typeface="Arial"/>
      </a:defRPr>
    </a:lvl8pPr>
    <a:lvl9pPr indent="1828800" defTabSz="1828800" latinLnBrk="0">
      <a:defRPr sz="2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noRot="1" noChangeAspect="1"/>
          </p:cNvSpPr>
          <p:nvPr>
            <p:ph type="sldImg"/>
          </p:nvPr>
        </p:nvSpPr>
        <p:spPr>
          <a:xfrm>
            <a:off x="381000" y="685800"/>
            <a:ext cx="6096000" cy="3429000"/>
          </a:xfrm>
          <a:prstGeom prst="rect">
            <a:avLst/>
          </a:prstGeom>
        </p:spPr>
        <p:txBody>
          <a:bodyPr/>
          <a:lstStyle/>
          <a:p>
            <a:endParaRPr/>
          </a:p>
        </p:txBody>
      </p:sp>
      <p:sp>
        <p:nvSpPr>
          <p:cNvPr id="104" name="Shape 104"/>
          <p:cNvSpPr>
            <a:spLocks noGrp="1"/>
          </p:cNvSpPr>
          <p:nvPr>
            <p:ph type="body" sz="quarter" idx="1"/>
          </p:nvPr>
        </p:nvSpPr>
        <p:spPr>
          <a:prstGeom prst="rect">
            <a:avLst/>
          </a:prstGeom>
        </p:spPr>
        <p:txBody>
          <a:bodyPr/>
          <a:lstStyle/>
          <a:p>
            <a:r>
              <a:t>Dus geen ‘</a:t>
            </a:r>
            <a:r>
              <a:rPr b="1"/>
              <a:t>virtual mobility</a:t>
            </a:r>
            <a:r>
              <a:t>’ zoals moocs waar er GEEN interactie hoeft te zijn. </a:t>
            </a:r>
            <a:r>
              <a:rPr>
                <a:solidFill>
                  <a:srgbClr val="4D5156"/>
                </a:solidFill>
              </a:rPr>
              <a:t>Virtuele mobiliteit verwijst naar studenten en docenten in het hoger onderwijs die een andere instelling buiten hun eigen land gebruiken om voor een beperkte tijd te studeren of les te geven, zonder fysiek hun huis te verlaten.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xfrm>
            <a:off x="381000" y="685800"/>
            <a:ext cx="6096000" cy="3429000"/>
          </a:xfrm>
          <a:prstGeom prst="rect">
            <a:avLst/>
          </a:prstGeom>
        </p:spPr>
        <p:txBody>
          <a:bodyPr/>
          <a:lstStyle/>
          <a:p>
            <a:endParaRPr/>
          </a:p>
        </p:txBody>
      </p:sp>
      <p:sp>
        <p:nvSpPr>
          <p:cNvPr id="258" name="Shape 258"/>
          <p:cNvSpPr>
            <a:spLocks noGrp="1"/>
          </p:cNvSpPr>
          <p:nvPr>
            <p:ph type="body" sz="quarter" idx="1"/>
          </p:nvPr>
        </p:nvSpPr>
        <p:spPr>
          <a:prstGeom prst="rect">
            <a:avLst/>
          </a:prstGeom>
        </p:spPr>
        <p:txBody>
          <a:bodyPr/>
          <a:lstStyle/>
          <a:p>
            <a:r>
              <a:t>PISA framework beschrijft dat jonge mensen niet alleen moeten leren om te participeren in een meer geconnecteerde wereld maar ook zouden moeten culturele verschillen appreciëren en er voordelen uithalen.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noRot="1" noChangeAspect="1"/>
          </p:cNvSpPr>
          <p:nvPr>
            <p:ph type="sldImg"/>
          </p:nvPr>
        </p:nvSpPr>
        <p:spPr>
          <a:xfrm>
            <a:off x="381000" y="685800"/>
            <a:ext cx="6096000" cy="3429000"/>
          </a:xfrm>
          <a:prstGeom prst="rect">
            <a:avLst/>
          </a:prstGeom>
        </p:spPr>
        <p:txBody>
          <a:bodyPr/>
          <a:lstStyle/>
          <a:p>
            <a:endParaRPr/>
          </a:p>
        </p:txBody>
      </p:sp>
      <p:sp>
        <p:nvSpPr>
          <p:cNvPr id="265" name="Shape 265"/>
          <p:cNvSpPr>
            <a:spLocks noGrp="1"/>
          </p:cNvSpPr>
          <p:nvPr>
            <p:ph type="body" sz="quarter" idx="1"/>
          </p:nvPr>
        </p:nvSpPr>
        <p:spPr>
          <a:prstGeom prst="rect">
            <a:avLst/>
          </a:prstGeom>
        </p:spPr>
        <p:txBody>
          <a:bodyPr/>
          <a:lstStyle/>
          <a:p>
            <a:r>
              <a:t>Het P21’ framework legt de vaardigheden en kennis vast die studenten nodig hebben om succesvol te zijn in werk en het leven algemeen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noRot="1" noChangeAspect="1"/>
          </p:cNvSpPr>
          <p:nvPr>
            <p:ph type="sldImg"/>
          </p:nvPr>
        </p:nvSpPr>
        <p:spPr>
          <a:xfrm>
            <a:off x="381000" y="685800"/>
            <a:ext cx="6096000" cy="3429000"/>
          </a:xfrm>
          <a:prstGeom prst="rect">
            <a:avLst/>
          </a:prstGeom>
        </p:spPr>
        <p:txBody>
          <a:bodyPr/>
          <a:lstStyle/>
          <a:p>
            <a:endParaRPr/>
          </a:p>
        </p:txBody>
      </p:sp>
      <p:sp>
        <p:nvSpPr>
          <p:cNvPr id="273" name="Shape 273"/>
          <p:cNvSpPr>
            <a:spLocks noGrp="1"/>
          </p:cNvSpPr>
          <p:nvPr>
            <p:ph type="body" sz="quarter" idx="1"/>
          </p:nvPr>
        </p:nvSpPr>
        <p:spPr>
          <a:prstGeom prst="rect">
            <a:avLst/>
          </a:prstGeom>
        </p:spPr>
        <p:txBody>
          <a:bodyPr/>
          <a:lstStyle/>
          <a:p>
            <a:r>
              <a:t>Denk maar aan internationale gerichtheid, maar ook digitale skills, samenwerkend leren, sociale en communicatieve vaardigheden  allen aanwezig in COIL</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Shape 280"/>
          <p:cNvSpPr>
            <a:spLocks noGrp="1" noRot="1" noChangeAspect="1"/>
          </p:cNvSpPr>
          <p:nvPr>
            <p:ph type="sldImg"/>
          </p:nvPr>
        </p:nvSpPr>
        <p:spPr>
          <a:xfrm>
            <a:off x="381000" y="685800"/>
            <a:ext cx="6096000" cy="3429000"/>
          </a:xfrm>
          <a:prstGeom prst="rect">
            <a:avLst/>
          </a:prstGeom>
        </p:spPr>
        <p:txBody>
          <a:bodyPr/>
          <a:lstStyle/>
          <a:p>
            <a:endParaRPr/>
          </a:p>
        </p:txBody>
      </p:sp>
      <p:sp>
        <p:nvSpPr>
          <p:cNvPr id="281" name="Shape 281"/>
          <p:cNvSpPr>
            <a:spLocks noGrp="1"/>
          </p:cNvSpPr>
          <p:nvPr>
            <p:ph type="body" sz="quarter" idx="1"/>
          </p:nvPr>
        </p:nvSpPr>
        <p:spPr>
          <a:prstGeom prst="rect">
            <a:avLst/>
          </a:prstGeom>
        </p:spPr>
        <p:txBody>
          <a:bodyPr/>
          <a:lstStyle/>
          <a:p>
            <a:r>
              <a:t>Het is belangrijk dat er een goed </a:t>
            </a:r>
            <a:r>
              <a:rPr b="1"/>
              <a:t>beleid</a:t>
            </a:r>
            <a:r>
              <a:t> is rond internationalisering. Dus: Neuzen in dezelfde richting</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hape 285"/>
          <p:cNvSpPr>
            <a:spLocks noGrp="1" noRot="1" noChangeAspect="1"/>
          </p:cNvSpPr>
          <p:nvPr>
            <p:ph type="sldImg"/>
          </p:nvPr>
        </p:nvSpPr>
        <p:spPr>
          <a:xfrm>
            <a:off x="381000" y="685800"/>
            <a:ext cx="6096000" cy="3429000"/>
          </a:xfrm>
          <a:prstGeom prst="rect">
            <a:avLst/>
          </a:prstGeom>
        </p:spPr>
        <p:txBody>
          <a:bodyPr/>
          <a:lstStyle/>
          <a:p>
            <a:endParaRPr/>
          </a:p>
        </p:txBody>
      </p:sp>
      <p:sp>
        <p:nvSpPr>
          <p:cNvPr id="286" name="Shape 286"/>
          <p:cNvSpPr>
            <a:spLocks noGrp="1"/>
          </p:cNvSpPr>
          <p:nvPr>
            <p:ph type="body" sz="quarter" idx="1"/>
          </p:nvPr>
        </p:nvSpPr>
        <p:spPr>
          <a:prstGeom prst="rect">
            <a:avLst/>
          </a:prstGeom>
        </p:spPr>
        <p:txBody>
          <a:bodyPr/>
          <a:lstStyle/>
          <a:p>
            <a:r>
              <a:t>Het is belangrijk dat er een goed </a:t>
            </a:r>
            <a:r>
              <a:rPr b="1"/>
              <a:t>beleid</a:t>
            </a:r>
            <a:r>
              <a:t> is rond internationalisering. Dus: Neuzen in dezelfde richting</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Shape 310"/>
          <p:cNvSpPr>
            <a:spLocks noGrp="1" noRot="1" noChangeAspect="1"/>
          </p:cNvSpPr>
          <p:nvPr>
            <p:ph type="sldImg"/>
          </p:nvPr>
        </p:nvSpPr>
        <p:spPr>
          <a:xfrm>
            <a:off x="381000" y="685800"/>
            <a:ext cx="6096000" cy="3429000"/>
          </a:xfrm>
          <a:prstGeom prst="rect">
            <a:avLst/>
          </a:prstGeom>
        </p:spPr>
        <p:txBody>
          <a:bodyPr/>
          <a:lstStyle/>
          <a:p>
            <a:endParaRPr/>
          </a:p>
        </p:txBody>
      </p:sp>
      <p:sp>
        <p:nvSpPr>
          <p:cNvPr id="311" name="Shape 311"/>
          <p:cNvSpPr>
            <a:spLocks noGrp="1"/>
          </p:cNvSpPr>
          <p:nvPr>
            <p:ph type="body" sz="quarter" idx="1"/>
          </p:nvPr>
        </p:nvSpPr>
        <p:spPr>
          <a:prstGeom prst="rect">
            <a:avLst/>
          </a:prstGeom>
        </p:spPr>
        <p:txBody>
          <a:bodyPr/>
          <a:lstStyle/>
          <a:p>
            <a:r>
              <a:t>Dat betekent dat er een </a:t>
            </a:r>
            <a:r>
              <a:rPr b="1"/>
              <a:t>doordacht beleid </a:t>
            </a:r>
            <a:r>
              <a:t>moet zijn voor internationalisering op instellingsniveau dat wordt doorvertaald of geoperationaliseerd tot op opleidingsniveau…dus niet ad hoc (kan maar zal niet duurzaam zijn). Pleidooi voor goed onderbouwde aanpak die op consensus berust.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noRot="1" noChangeAspect="1"/>
          </p:cNvSpPr>
          <p:nvPr>
            <p:ph type="sldImg"/>
          </p:nvPr>
        </p:nvSpPr>
        <p:spPr>
          <a:xfrm>
            <a:off x="381000" y="685800"/>
            <a:ext cx="6096000" cy="3429000"/>
          </a:xfrm>
          <a:prstGeom prst="rect">
            <a:avLst/>
          </a:prstGeom>
        </p:spPr>
        <p:txBody>
          <a:bodyPr/>
          <a:lstStyle/>
          <a:p>
            <a:endParaRPr/>
          </a:p>
        </p:txBody>
      </p:sp>
      <p:sp>
        <p:nvSpPr>
          <p:cNvPr id="317" name="Shape 317"/>
          <p:cNvSpPr>
            <a:spLocks noGrp="1"/>
          </p:cNvSpPr>
          <p:nvPr>
            <p:ph type="body" sz="quarter" idx="1"/>
          </p:nvPr>
        </p:nvSpPr>
        <p:spPr>
          <a:prstGeom prst="rect">
            <a:avLst/>
          </a:prstGeom>
        </p:spPr>
        <p:txBody>
          <a:bodyPr/>
          <a:lstStyle/>
          <a:p>
            <a:r>
              <a:t>HOGENT strategisch plan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Shape 322"/>
          <p:cNvSpPr>
            <a:spLocks noGrp="1" noRot="1" noChangeAspect="1"/>
          </p:cNvSpPr>
          <p:nvPr>
            <p:ph type="sldImg"/>
          </p:nvPr>
        </p:nvSpPr>
        <p:spPr>
          <a:xfrm>
            <a:off x="381000" y="685800"/>
            <a:ext cx="6096000" cy="3429000"/>
          </a:xfrm>
          <a:prstGeom prst="rect">
            <a:avLst/>
          </a:prstGeom>
        </p:spPr>
        <p:txBody>
          <a:bodyPr/>
          <a:lstStyle/>
          <a:p>
            <a:endParaRPr/>
          </a:p>
        </p:txBody>
      </p:sp>
      <p:sp>
        <p:nvSpPr>
          <p:cNvPr id="323" name="Shape 323"/>
          <p:cNvSpPr>
            <a:spLocks noGrp="1"/>
          </p:cNvSpPr>
          <p:nvPr>
            <p:ph type="body" sz="quarter" idx="1"/>
          </p:nvPr>
        </p:nvSpPr>
        <p:spPr>
          <a:prstGeom prst="rect">
            <a:avLst/>
          </a:prstGeom>
        </p:spPr>
        <p:txBody>
          <a:bodyPr/>
          <a:lstStyle/>
          <a:p>
            <a:r>
              <a:t>Internationaal beleidsplan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Shape 334"/>
          <p:cNvSpPr>
            <a:spLocks noGrp="1" noRot="1" noChangeAspect="1"/>
          </p:cNvSpPr>
          <p:nvPr>
            <p:ph type="sldImg"/>
          </p:nvPr>
        </p:nvSpPr>
        <p:spPr>
          <a:xfrm>
            <a:off x="381000" y="685800"/>
            <a:ext cx="6096000" cy="3429000"/>
          </a:xfrm>
          <a:prstGeom prst="rect">
            <a:avLst/>
          </a:prstGeom>
        </p:spPr>
        <p:txBody>
          <a:bodyPr/>
          <a:lstStyle/>
          <a:p>
            <a:endParaRPr/>
          </a:p>
        </p:txBody>
      </p:sp>
      <p:sp>
        <p:nvSpPr>
          <p:cNvPr id="335" name="Shape 335"/>
          <p:cNvSpPr>
            <a:spLocks noGrp="1"/>
          </p:cNvSpPr>
          <p:nvPr>
            <p:ph type="body" sz="quarter" idx="1"/>
          </p:nvPr>
        </p:nvSpPr>
        <p:spPr>
          <a:prstGeom prst="rect">
            <a:avLst/>
          </a:prstGeom>
        </p:spPr>
        <p:txBody>
          <a:bodyPr/>
          <a:lstStyle/>
          <a:p>
            <a:r>
              <a:t>We willen zaadjes planten om opleidingen te inspireren om hun onderwijs te internationaliseren zodat studenten ICOMs bereiken</a:t>
            </a:r>
          </a:p>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a:spLocks noGrp="1" noRot="1" noChangeAspect="1"/>
          </p:cNvSpPr>
          <p:nvPr>
            <p:ph type="sldImg"/>
          </p:nvPr>
        </p:nvSpPr>
        <p:spPr>
          <a:xfrm>
            <a:off x="381000" y="685800"/>
            <a:ext cx="6096000" cy="3429000"/>
          </a:xfrm>
          <a:prstGeom prst="rect">
            <a:avLst/>
          </a:prstGeom>
        </p:spPr>
        <p:txBody>
          <a:bodyPr/>
          <a:lstStyle/>
          <a:p>
            <a:endParaRPr/>
          </a:p>
        </p:txBody>
      </p:sp>
      <p:sp>
        <p:nvSpPr>
          <p:cNvPr id="354" name="Shape 354"/>
          <p:cNvSpPr>
            <a:spLocks noGrp="1"/>
          </p:cNvSpPr>
          <p:nvPr>
            <p:ph type="body" sz="quarter" idx="1"/>
          </p:nvPr>
        </p:nvSpPr>
        <p:spPr>
          <a:prstGeom prst="rect">
            <a:avLst/>
          </a:prstGeom>
        </p:spPr>
        <p:txBody>
          <a:bodyPr/>
          <a:lstStyle>
            <a:lvl1pPr defTabSz="914400"/>
          </a:lstStyle>
          <a:p>
            <a:r>
              <a:t>Daarnaast wordt ook info beschikbaar gesteld via Learning Academy: o.a. tekst rond ICOMS, mobility window, info over COILs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a:spLocks noGrp="1" noRot="1" noChangeAspect="1"/>
          </p:cNvSpPr>
          <p:nvPr>
            <p:ph type="sldImg"/>
          </p:nvPr>
        </p:nvSpPr>
        <p:spPr>
          <a:xfrm>
            <a:off x="381000" y="685800"/>
            <a:ext cx="6096000" cy="3429000"/>
          </a:xfrm>
          <a:prstGeom prst="rect">
            <a:avLst/>
          </a:prstGeom>
        </p:spPr>
        <p:txBody>
          <a:bodyPr/>
          <a:lstStyle/>
          <a:p>
            <a:endParaRPr/>
          </a:p>
        </p:txBody>
      </p:sp>
      <p:sp>
        <p:nvSpPr>
          <p:cNvPr id="121" name="Shape 121"/>
          <p:cNvSpPr>
            <a:spLocks noGrp="1"/>
          </p:cNvSpPr>
          <p:nvPr>
            <p:ph type="body" sz="quarter" idx="1"/>
          </p:nvPr>
        </p:nvSpPr>
        <p:spPr>
          <a:prstGeom prst="rect">
            <a:avLst/>
          </a:prstGeom>
        </p:spPr>
        <p:txBody>
          <a:bodyPr/>
          <a:lstStyle/>
          <a:p>
            <a:pPr>
              <a:defRPr sz="3000"/>
            </a:pPr>
            <a:r>
              <a:t>Samenwerking: met studenten/lesgevers met ≠ achtergronden/culturen over de grenzen heen</a:t>
            </a:r>
          </a:p>
          <a:p>
            <a:pPr>
              <a:defRPr sz="3000"/>
            </a:pPr>
            <a:r>
              <a:t>Online: via een of andere online interactie, synchroon of asynchroon (technologie = middel, niet doel)</a:t>
            </a:r>
          </a:p>
          <a:p>
            <a:pPr defTabSz="914400">
              <a:defRPr sz="3000"/>
            </a:pPr>
            <a:r>
              <a:t>Internationaal = Gestuurd door een reeks </a:t>
            </a:r>
            <a:r>
              <a:rPr b="1"/>
              <a:t>geïnternationaliseerde</a:t>
            </a:r>
            <a:r>
              <a:t> leerresultaten die erop gericht zijn mondiale perspectieven te ontwikkelen en/of de ICOMS van studenten te bevorderen.</a:t>
            </a:r>
          </a:p>
          <a:p>
            <a:pPr defTabSz="914400">
              <a:defRPr sz="3000"/>
            </a:pPr>
            <a:r>
              <a:t>Learning: </a:t>
            </a:r>
            <a:r>
              <a:rPr b="1"/>
              <a:t>reflectieve</a:t>
            </a:r>
            <a:r>
              <a:t> component zijn die studenten helpt kritisch na te denken over deze interactie.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noRot="1" noChangeAspect="1"/>
          </p:cNvSpPr>
          <p:nvPr>
            <p:ph type="sldImg"/>
          </p:nvPr>
        </p:nvSpPr>
        <p:spPr>
          <a:xfrm>
            <a:off x="381000" y="685800"/>
            <a:ext cx="6096000" cy="3429000"/>
          </a:xfrm>
          <a:prstGeom prst="rect">
            <a:avLst/>
          </a:prstGeom>
        </p:spPr>
        <p:txBody>
          <a:bodyPr/>
          <a:lstStyle/>
          <a:p>
            <a:endParaRPr/>
          </a:p>
        </p:txBody>
      </p:sp>
      <p:sp>
        <p:nvSpPr>
          <p:cNvPr id="129" name="Shape 129"/>
          <p:cNvSpPr>
            <a:spLocks noGrp="1"/>
          </p:cNvSpPr>
          <p:nvPr>
            <p:ph type="body" sz="quarter" idx="1"/>
          </p:nvPr>
        </p:nvSpPr>
        <p:spPr>
          <a:prstGeom prst="rect">
            <a:avLst/>
          </a:prstGeom>
        </p:spPr>
        <p:txBody>
          <a:bodyPr/>
          <a:lstStyle/>
          <a:p>
            <a:pPr>
              <a:defRPr>
                <a:solidFill>
                  <a:srgbClr val="202124"/>
                </a:solidFill>
              </a:defRPr>
            </a:pPr>
            <a:r>
              <a:t>Co-begeleiding samen </a:t>
            </a:r>
            <a:r>
              <a:rPr b="1"/>
              <a:t>beoogde groepsdoelen realiseren, groepsklimaat scheppen en groepsproces ondersteunen</a:t>
            </a:r>
            <a:r>
              <a:t>.</a:t>
            </a:r>
          </a:p>
          <a:p>
            <a:pPr>
              <a:defRPr>
                <a:solidFill>
                  <a:srgbClr val="202124"/>
                </a:solidFill>
              </a:defRPr>
            </a:pPr>
            <a:r>
              <a:t>Facilitatie is zorgen voor </a:t>
            </a:r>
            <a:r>
              <a:rPr b="1"/>
              <a:t>randvoorwaarden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xfrm>
            <a:off x="381000" y="685800"/>
            <a:ext cx="6096000" cy="3429000"/>
          </a:xfrm>
          <a:prstGeom prst="rect">
            <a:avLst/>
          </a:prstGeom>
        </p:spPr>
        <p:txBody>
          <a:bodyPr/>
          <a:lstStyle/>
          <a:p>
            <a:endParaRPr/>
          </a:p>
        </p:txBody>
      </p:sp>
      <p:sp>
        <p:nvSpPr>
          <p:cNvPr id="148" name="Shape 148"/>
          <p:cNvSpPr>
            <a:spLocks noGrp="1"/>
          </p:cNvSpPr>
          <p:nvPr>
            <p:ph type="body" sz="quarter" idx="1"/>
          </p:nvPr>
        </p:nvSpPr>
        <p:spPr>
          <a:prstGeom prst="rect">
            <a:avLst/>
          </a:prstGeom>
        </p:spPr>
        <p:txBody>
          <a:bodyPr/>
          <a:lstStyle/>
          <a:p>
            <a:r>
              <a:t>Facilitatie = randvoorwaarden scheppen en onderhouden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381000" y="685800"/>
            <a:ext cx="6096000" cy="3429000"/>
          </a:xfrm>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r>
              <a:t>Met dank voor de slides van collega Marco Lombardi</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212"/>
          <p:cNvSpPr>
            <a:spLocks noGrp="1" noRot="1" noChangeAspect="1"/>
          </p:cNvSpPr>
          <p:nvPr>
            <p:ph type="sldImg"/>
          </p:nvPr>
        </p:nvSpPr>
        <p:spPr>
          <a:xfrm>
            <a:off x="381000" y="685800"/>
            <a:ext cx="6096000" cy="3429000"/>
          </a:xfrm>
          <a:prstGeom prst="rect">
            <a:avLst/>
          </a:prstGeom>
        </p:spPr>
        <p:txBody>
          <a:bodyPr/>
          <a:lstStyle/>
          <a:p>
            <a:endParaRPr/>
          </a:p>
        </p:txBody>
      </p:sp>
      <p:sp>
        <p:nvSpPr>
          <p:cNvPr id="213" name="Shape 213"/>
          <p:cNvSpPr>
            <a:spLocks noGrp="1"/>
          </p:cNvSpPr>
          <p:nvPr>
            <p:ph type="body" sz="quarter" idx="1"/>
          </p:nvPr>
        </p:nvSpPr>
        <p:spPr>
          <a:prstGeom prst="rect">
            <a:avLst/>
          </a:prstGeom>
        </p:spPr>
        <p:txBody>
          <a:bodyPr/>
          <a:lstStyle/>
          <a:p>
            <a:r>
              <a:t>Niet mogelijk: corona, werkstudenten, gezin, organisatie programma (2 dagen werkplekleren in comb met lessen),…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a:xfrm>
            <a:off x="381000" y="685800"/>
            <a:ext cx="6096000" cy="3429000"/>
          </a:xfrm>
          <a:prstGeom prst="rect">
            <a:avLst/>
          </a:prstGeom>
        </p:spPr>
        <p:txBody>
          <a:bodyPr/>
          <a:lstStyle/>
          <a:p>
            <a:endParaRPr/>
          </a:p>
        </p:txBody>
      </p:sp>
      <p:sp>
        <p:nvSpPr>
          <p:cNvPr id="224" name="Shape 224"/>
          <p:cNvSpPr>
            <a:spLocks noGrp="1"/>
          </p:cNvSpPr>
          <p:nvPr>
            <p:ph type="body" sz="quarter" idx="1"/>
          </p:nvPr>
        </p:nvSpPr>
        <p:spPr>
          <a:prstGeom prst="rect">
            <a:avLst/>
          </a:prstGeom>
        </p:spPr>
        <p:txBody>
          <a:bodyPr/>
          <a:lstStyle/>
          <a:p>
            <a:r>
              <a:t>factoren: tekort aan bronnen, opwarming aarde, …Mensen worden ouder, zijn beter opgeleid, …Gedwongen verhuizingen door oorlog en conflict, klimaatveranderingen, …Nieuwe technologieën: geconnecteerd maar minder diepgaande verbondenheid, …Vereist dat we onze studenten opleiden tot future proof professionals die de nodige competenties hebben om hierop in te spelen zoals ook in meerdere </a:t>
            </a:r>
            <a:r>
              <a:rPr b="1"/>
              <a:t>onderzoeken</a:t>
            </a:r>
            <a:r>
              <a:t> bekrachtigd. Onderdeel van deze benodigde future proof skills zijn de internationale competenties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hape 231"/>
          <p:cNvSpPr>
            <a:spLocks noGrp="1" noRot="1" noChangeAspect="1"/>
          </p:cNvSpPr>
          <p:nvPr>
            <p:ph type="sldImg"/>
          </p:nvPr>
        </p:nvSpPr>
        <p:spPr>
          <a:xfrm>
            <a:off x="381000" y="685800"/>
            <a:ext cx="6096000" cy="3429000"/>
          </a:xfrm>
          <a:prstGeom prst="rect">
            <a:avLst/>
          </a:prstGeom>
        </p:spPr>
        <p:txBody>
          <a:bodyPr/>
          <a:lstStyle/>
          <a:p>
            <a:endParaRPr/>
          </a:p>
        </p:txBody>
      </p:sp>
      <p:sp>
        <p:nvSpPr>
          <p:cNvPr id="232" name="Shape 232"/>
          <p:cNvSpPr>
            <a:spLocks noGrp="1"/>
          </p:cNvSpPr>
          <p:nvPr>
            <p:ph type="body" sz="quarter" idx="1"/>
          </p:nvPr>
        </p:nvSpPr>
        <p:spPr>
          <a:prstGeom prst="rect">
            <a:avLst/>
          </a:prstGeom>
        </p:spPr>
        <p:txBody>
          <a:bodyPr/>
          <a:lstStyle/>
          <a:p>
            <a:r>
              <a:t>factoren: tekort aan bronnen, opwarming aarde, …Mensen worden ouder, zijn beter opgeleid, …Gedwongen verhuizingen door oorlog en conflict, klimaatveranderingen, …Nieuwe technologieën: geconnecteerd maar minder diepgaande verbondenheid, …Vereist dat we onze studenten opleiden tot future proof professionals die de nodige competenties hebben om hierop in te spelen zoals ook in meerdere </a:t>
            </a:r>
            <a:r>
              <a:rPr b="1"/>
              <a:t>onderzoeken</a:t>
            </a:r>
            <a:r>
              <a:t> bekrachtigd. Onderdeel van deze benodigde future proof skills zijn de internationale competenties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noRot="1" noChangeAspect="1"/>
          </p:cNvSpPr>
          <p:nvPr>
            <p:ph type="sldImg"/>
          </p:nvPr>
        </p:nvSpPr>
        <p:spPr>
          <a:xfrm>
            <a:off x="381000" y="685800"/>
            <a:ext cx="6096000" cy="3429000"/>
          </a:xfrm>
          <a:prstGeom prst="rect">
            <a:avLst/>
          </a:prstGeom>
        </p:spPr>
        <p:txBody>
          <a:bodyPr/>
          <a:lstStyle/>
          <a:p>
            <a:endParaRPr/>
          </a:p>
        </p:txBody>
      </p:sp>
      <p:sp>
        <p:nvSpPr>
          <p:cNvPr id="239" name="Shape 239"/>
          <p:cNvSpPr>
            <a:spLocks noGrp="1"/>
          </p:cNvSpPr>
          <p:nvPr>
            <p:ph type="body" sz="quarter" idx="1"/>
          </p:nvPr>
        </p:nvSpPr>
        <p:spPr>
          <a:prstGeom prst="rect">
            <a:avLst/>
          </a:prstGeom>
        </p:spPr>
        <p:txBody>
          <a:bodyPr/>
          <a:lstStyle/>
          <a:p>
            <a:r>
              <a:t>Dit Erasmus + onderzoek heeft duidelijk gemaakt dat studenten, door internationale en interculturele competenties te verwerven in de opleiding, een aantal extra skills verwerven belangrijk voor de toekomstige job.</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Cover 02">
    <p:spTree>
      <p:nvGrpSpPr>
        <p:cNvPr id="1" name=""/>
        <p:cNvGrpSpPr/>
        <p:nvPr/>
      </p:nvGrpSpPr>
      <p:grpSpPr>
        <a:xfrm>
          <a:off x="0" y="0"/>
          <a:ext cx="0" cy="0"/>
          <a:chOff x="0" y="0"/>
          <a:chExt cx="0" cy="0"/>
        </a:xfrm>
      </p:grpSpPr>
      <p:pic>
        <p:nvPicPr>
          <p:cNvPr id="12" name="backdrop23-01.jpg" descr="backdrop23-01.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3" name="functie presentator 01"/>
          <p:cNvSpPr txBox="1">
            <a:spLocks noGrp="1"/>
          </p:cNvSpPr>
          <p:nvPr>
            <p:ph type="body" sz="quarter" idx="21" hasCustomPrompt="1"/>
          </p:nvPr>
        </p:nvSpPr>
        <p:spPr>
          <a:xfrm>
            <a:off x="4237563" y="11942181"/>
            <a:ext cx="6096002" cy="473931"/>
          </a:xfrm>
          <a:prstGeom prst="rect">
            <a:avLst/>
          </a:prstGeom>
        </p:spPr>
        <p:txBody>
          <a:bodyPr lIns="0" tIns="0" rIns="0" bIns="0"/>
          <a:lstStyle>
            <a:lvl1pPr defTabSz="2438337">
              <a:lnSpc>
                <a:spcPct val="120000"/>
              </a:lnSpc>
              <a:defRPr sz="2400" i="1">
                <a:solidFill>
                  <a:srgbClr val="5E5E5E"/>
                </a:solidFill>
              </a:defRPr>
            </a:lvl1pPr>
          </a:lstStyle>
          <a:p>
            <a:r>
              <a:t>functie presentator 01</a:t>
            </a:r>
          </a:p>
        </p:txBody>
      </p:sp>
      <p:sp>
        <p:nvSpPr>
          <p:cNvPr id="14" name="Titel van de presentatie max 2 lijnen"/>
          <p:cNvSpPr txBox="1">
            <a:spLocks noGrp="1"/>
          </p:cNvSpPr>
          <p:nvPr>
            <p:ph type="title" hasCustomPrompt="1"/>
          </p:nvPr>
        </p:nvSpPr>
        <p:spPr>
          <a:xfrm>
            <a:off x="3678763" y="5622990"/>
            <a:ext cx="19824440" cy="3195575"/>
          </a:xfrm>
          <a:prstGeom prst="rect">
            <a:avLst/>
          </a:prstGeom>
        </p:spPr>
        <p:txBody>
          <a:bodyPr lIns="0" tIns="0" rIns="0" bIns="0"/>
          <a:lstStyle>
            <a:lvl1pPr defTabSz="2438337">
              <a:defRPr spc="0">
                <a:solidFill>
                  <a:srgbClr val="004686"/>
                </a:solidFill>
              </a:defRPr>
            </a:lvl1pPr>
          </a:lstStyle>
          <a:p>
            <a:r>
              <a:t>Titel van de presentatie max 2 lijnen</a:t>
            </a:r>
          </a:p>
        </p:txBody>
      </p:sp>
      <p:sp>
        <p:nvSpPr>
          <p:cNvPr id="15" name="Presentator 02"/>
          <p:cNvSpPr txBox="1">
            <a:spLocks noGrp="1"/>
          </p:cNvSpPr>
          <p:nvPr>
            <p:ph type="body" sz="quarter" idx="22" hasCustomPrompt="1"/>
          </p:nvPr>
        </p:nvSpPr>
        <p:spPr>
          <a:xfrm>
            <a:off x="10815703" y="11142691"/>
            <a:ext cx="6096003" cy="744733"/>
          </a:xfrm>
          <a:prstGeom prst="rect">
            <a:avLst/>
          </a:prstGeom>
        </p:spPr>
        <p:txBody>
          <a:bodyPr lIns="0" tIns="0" rIns="0" bIns="0"/>
          <a:lstStyle>
            <a:lvl1pPr defTabSz="2438337">
              <a:lnSpc>
                <a:spcPct val="120000"/>
              </a:lnSpc>
              <a:defRPr sz="3600">
                <a:solidFill>
                  <a:srgbClr val="5E5E5E"/>
                </a:solidFill>
              </a:defRPr>
            </a:lvl1pPr>
          </a:lstStyle>
          <a:p>
            <a:r>
              <a:t>Presentator 02</a:t>
            </a:r>
          </a:p>
        </p:txBody>
      </p:sp>
      <p:sp>
        <p:nvSpPr>
          <p:cNvPr id="16" name="Presentator 03"/>
          <p:cNvSpPr txBox="1">
            <a:spLocks noGrp="1"/>
          </p:cNvSpPr>
          <p:nvPr>
            <p:ph type="body" sz="quarter" idx="23"/>
          </p:nvPr>
        </p:nvSpPr>
        <p:spPr>
          <a:xfrm>
            <a:off x="17393843" y="11142691"/>
            <a:ext cx="6096003" cy="744733"/>
          </a:xfrm>
          <a:prstGeom prst="rect">
            <a:avLst/>
          </a:prstGeom>
        </p:spPr>
        <p:txBody>
          <a:bodyPr lIns="0" tIns="0" rIns="0" bIns="0"/>
          <a:lstStyle/>
          <a:p>
            <a:pPr defTabSz="2438337">
              <a:lnSpc>
                <a:spcPct val="150000"/>
              </a:lnSpc>
              <a:defRPr sz="3600">
                <a:solidFill>
                  <a:srgbClr val="5E5E5E"/>
                </a:solidFill>
              </a:defRPr>
            </a:pPr>
            <a:endParaRPr/>
          </a:p>
        </p:txBody>
      </p:sp>
      <p:sp>
        <p:nvSpPr>
          <p:cNvPr id="17" name="functie presentator 02"/>
          <p:cNvSpPr txBox="1">
            <a:spLocks noGrp="1"/>
          </p:cNvSpPr>
          <p:nvPr>
            <p:ph type="body" sz="quarter" idx="24" hasCustomPrompt="1"/>
          </p:nvPr>
        </p:nvSpPr>
        <p:spPr>
          <a:xfrm>
            <a:off x="10815703" y="11942181"/>
            <a:ext cx="6096003" cy="473931"/>
          </a:xfrm>
          <a:prstGeom prst="rect">
            <a:avLst/>
          </a:prstGeom>
        </p:spPr>
        <p:txBody>
          <a:bodyPr lIns="0" tIns="0" rIns="0" bIns="0"/>
          <a:lstStyle>
            <a:lvl1pPr defTabSz="2438337">
              <a:lnSpc>
                <a:spcPct val="120000"/>
              </a:lnSpc>
              <a:defRPr sz="2400" i="1">
                <a:solidFill>
                  <a:srgbClr val="5E5E5E"/>
                </a:solidFill>
              </a:defRPr>
            </a:lvl1pPr>
          </a:lstStyle>
          <a:p>
            <a:r>
              <a:t>functie presentator 02</a:t>
            </a:r>
          </a:p>
        </p:txBody>
      </p:sp>
      <p:sp>
        <p:nvSpPr>
          <p:cNvPr id="18" name="functie presentator 03"/>
          <p:cNvSpPr txBox="1">
            <a:spLocks noGrp="1"/>
          </p:cNvSpPr>
          <p:nvPr>
            <p:ph type="body" sz="quarter" idx="25"/>
          </p:nvPr>
        </p:nvSpPr>
        <p:spPr>
          <a:xfrm>
            <a:off x="17393843" y="11942181"/>
            <a:ext cx="6096003" cy="473931"/>
          </a:xfrm>
          <a:prstGeom prst="rect">
            <a:avLst/>
          </a:prstGeom>
        </p:spPr>
        <p:txBody>
          <a:bodyPr lIns="0" tIns="0" rIns="0" bIns="0"/>
          <a:lstStyle/>
          <a:p>
            <a:pPr defTabSz="2438337">
              <a:lnSpc>
                <a:spcPct val="150000"/>
              </a:lnSpc>
              <a:defRPr sz="3600">
                <a:solidFill>
                  <a:srgbClr val="5E5E5E"/>
                </a:solidFill>
              </a:defRPr>
            </a:pPr>
            <a:endParaRPr/>
          </a:p>
        </p:txBody>
      </p:sp>
      <p:sp>
        <p:nvSpPr>
          <p:cNvPr id="19" name="Presentator 02"/>
          <p:cNvSpPr txBox="1">
            <a:spLocks noGrp="1"/>
          </p:cNvSpPr>
          <p:nvPr>
            <p:ph type="body" sz="quarter" idx="26" hasCustomPrompt="1"/>
          </p:nvPr>
        </p:nvSpPr>
        <p:spPr>
          <a:xfrm>
            <a:off x="4218283" y="11142691"/>
            <a:ext cx="6096003" cy="744733"/>
          </a:xfrm>
          <a:prstGeom prst="rect">
            <a:avLst/>
          </a:prstGeom>
        </p:spPr>
        <p:txBody>
          <a:bodyPr lIns="0" tIns="0" rIns="0" bIns="0"/>
          <a:lstStyle>
            <a:lvl1pPr defTabSz="2438337">
              <a:lnSpc>
                <a:spcPct val="120000"/>
              </a:lnSpc>
              <a:defRPr sz="3600">
                <a:solidFill>
                  <a:srgbClr val="5E5E5E"/>
                </a:solidFill>
              </a:defRPr>
            </a:lvl1pPr>
          </a:lstStyle>
          <a:p>
            <a:r>
              <a:t>Presentator 01</a:t>
            </a:r>
          </a:p>
        </p:txBody>
      </p:sp>
      <p:sp>
        <p:nvSpPr>
          <p:cNvPr id="20" name="Dianummer"/>
          <p:cNvSpPr txBox="1">
            <a:spLocks noGrp="1"/>
          </p:cNvSpPr>
          <p:nvPr>
            <p:ph type="sldNum" sz="quarter" idx="2"/>
          </p:nvPr>
        </p:nvSpPr>
        <p:spPr>
          <a:xfrm>
            <a:off x="11987338" y="13070208"/>
            <a:ext cx="396827" cy="385391"/>
          </a:xfrm>
          <a:prstGeom prst="rect">
            <a:avLst/>
          </a:prstGeom>
        </p:spPr>
        <p:txBody>
          <a:bodyPr/>
          <a:lstStyle>
            <a:lvl1pPr>
              <a:defRPr b="0"/>
            </a:lvl1p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Cover 02 copy">
    <p:spTree>
      <p:nvGrpSpPr>
        <p:cNvPr id="1" name=""/>
        <p:cNvGrpSpPr/>
        <p:nvPr/>
      </p:nvGrpSpPr>
      <p:grpSpPr>
        <a:xfrm>
          <a:off x="0" y="0"/>
          <a:ext cx="0" cy="0"/>
          <a:chOff x="0" y="0"/>
          <a:chExt cx="0" cy="0"/>
        </a:xfrm>
      </p:grpSpPr>
      <p:pic>
        <p:nvPicPr>
          <p:cNvPr id="27" name="Afbeelding" descr="Afbeelding"/>
          <p:cNvPicPr>
            <a:picLocks noChangeAspect="1"/>
          </p:cNvPicPr>
          <p:nvPr/>
        </p:nvPicPr>
        <p:blipFill>
          <a:blip r:embed="rId2"/>
          <a:stretch>
            <a:fillRect/>
          </a:stretch>
        </p:blipFill>
        <p:spPr>
          <a:xfrm>
            <a:off x="762389" y="482028"/>
            <a:ext cx="5973834" cy="2360790"/>
          </a:xfrm>
          <a:prstGeom prst="rect">
            <a:avLst/>
          </a:prstGeom>
          <a:ln w="12700">
            <a:miter lim="400000"/>
          </a:ln>
        </p:spPr>
      </p:pic>
      <p:sp>
        <p:nvSpPr>
          <p:cNvPr id="28" name="functie presentator 01"/>
          <p:cNvSpPr txBox="1">
            <a:spLocks noGrp="1"/>
          </p:cNvSpPr>
          <p:nvPr>
            <p:ph type="body" sz="quarter" idx="21" hasCustomPrompt="1"/>
          </p:nvPr>
        </p:nvSpPr>
        <p:spPr>
          <a:xfrm>
            <a:off x="4237563" y="8318448"/>
            <a:ext cx="6096002" cy="473931"/>
          </a:xfrm>
          <a:prstGeom prst="rect">
            <a:avLst/>
          </a:prstGeom>
        </p:spPr>
        <p:txBody>
          <a:bodyPr lIns="0" tIns="0" rIns="0" bIns="0"/>
          <a:lstStyle>
            <a:lvl1pPr defTabSz="2438337">
              <a:lnSpc>
                <a:spcPct val="120000"/>
              </a:lnSpc>
              <a:defRPr sz="2400" i="1">
                <a:solidFill>
                  <a:srgbClr val="5E5E5E"/>
                </a:solidFill>
              </a:defRPr>
            </a:lvl1pPr>
          </a:lstStyle>
          <a:p>
            <a:r>
              <a:t>functie presentator 01</a:t>
            </a:r>
          </a:p>
        </p:txBody>
      </p:sp>
      <p:sp>
        <p:nvSpPr>
          <p:cNvPr id="29" name="Titel van de presentatie max 2 lijnen"/>
          <p:cNvSpPr txBox="1">
            <a:spLocks noGrp="1"/>
          </p:cNvSpPr>
          <p:nvPr>
            <p:ph type="title" hasCustomPrompt="1"/>
          </p:nvPr>
        </p:nvSpPr>
        <p:spPr>
          <a:xfrm>
            <a:off x="3678763" y="5622990"/>
            <a:ext cx="19824440" cy="3195575"/>
          </a:xfrm>
          <a:prstGeom prst="rect">
            <a:avLst/>
          </a:prstGeom>
        </p:spPr>
        <p:txBody>
          <a:bodyPr lIns="0" tIns="0" rIns="0" bIns="0"/>
          <a:lstStyle>
            <a:lvl1pPr defTabSz="2438337">
              <a:defRPr spc="0">
                <a:solidFill>
                  <a:srgbClr val="004686"/>
                </a:solidFill>
              </a:defRPr>
            </a:lvl1pPr>
          </a:lstStyle>
          <a:p>
            <a:r>
              <a:t>Titel van de presentatie max 2 lijnen</a:t>
            </a:r>
          </a:p>
        </p:txBody>
      </p:sp>
      <p:sp>
        <p:nvSpPr>
          <p:cNvPr id="30" name="Presentator 02"/>
          <p:cNvSpPr txBox="1">
            <a:spLocks noGrp="1"/>
          </p:cNvSpPr>
          <p:nvPr>
            <p:ph type="body" sz="quarter" idx="22" hasCustomPrompt="1"/>
          </p:nvPr>
        </p:nvSpPr>
        <p:spPr>
          <a:xfrm>
            <a:off x="10815703" y="7518958"/>
            <a:ext cx="6096003" cy="744733"/>
          </a:xfrm>
          <a:prstGeom prst="rect">
            <a:avLst/>
          </a:prstGeom>
        </p:spPr>
        <p:txBody>
          <a:bodyPr lIns="0" tIns="0" rIns="0" bIns="0"/>
          <a:lstStyle>
            <a:lvl1pPr defTabSz="2438337">
              <a:lnSpc>
                <a:spcPct val="120000"/>
              </a:lnSpc>
              <a:defRPr sz="3600">
                <a:solidFill>
                  <a:srgbClr val="5E5E5E"/>
                </a:solidFill>
              </a:defRPr>
            </a:lvl1pPr>
          </a:lstStyle>
          <a:p>
            <a:r>
              <a:t>Presentator 02</a:t>
            </a:r>
          </a:p>
        </p:txBody>
      </p:sp>
      <p:sp>
        <p:nvSpPr>
          <p:cNvPr id="31" name="Presentator 03"/>
          <p:cNvSpPr txBox="1">
            <a:spLocks noGrp="1"/>
          </p:cNvSpPr>
          <p:nvPr>
            <p:ph type="body" sz="quarter" idx="23"/>
          </p:nvPr>
        </p:nvSpPr>
        <p:spPr>
          <a:xfrm>
            <a:off x="17393843" y="11142691"/>
            <a:ext cx="6096003" cy="744733"/>
          </a:xfrm>
          <a:prstGeom prst="rect">
            <a:avLst/>
          </a:prstGeom>
        </p:spPr>
        <p:txBody>
          <a:bodyPr lIns="0" tIns="0" rIns="0" bIns="0"/>
          <a:lstStyle/>
          <a:p>
            <a:pPr defTabSz="2438337">
              <a:lnSpc>
                <a:spcPct val="150000"/>
              </a:lnSpc>
              <a:defRPr sz="3600">
                <a:solidFill>
                  <a:srgbClr val="5E5E5E"/>
                </a:solidFill>
              </a:defRPr>
            </a:pPr>
            <a:endParaRPr/>
          </a:p>
        </p:txBody>
      </p:sp>
      <p:sp>
        <p:nvSpPr>
          <p:cNvPr id="32" name="functie presentator 02"/>
          <p:cNvSpPr txBox="1">
            <a:spLocks noGrp="1"/>
          </p:cNvSpPr>
          <p:nvPr>
            <p:ph type="body" sz="quarter" idx="24" hasCustomPrompt="1"/>
          </p:nvPr>
        </p:nvSpPr>
        <p:spPr>
          <a:xfrm>
            <a:off x="10815703" y="8318448"/>
            <a:ext cx="6096003" cy="473931"/>
          </a:xfrm>
          <a:prstGeom prst="rect">
            <a:avLst/>
          </a:prstGeom>
        </p:spPr>
        <p:txBody>
          <a:bodyPr lIns="0" tIns="0" rIns="0" bIns="0"/>
          <a:lstStyle>
            <a:lvl1pPr defTabSz="2438337">
              <a:lnSpc>
                <a:spcPct val="120000"/>
              </a:lnSpc>
              <a:defRPr sz="2400" i="1">
                <a:solidFill>
                  <a:srgbClr val="5E5E5E"/>
                </a:solidFill>
              </a:defRPr>
            </a:lvl1pPr>
          </a:lstStyle>
          <a:p>
            <a:r>
              <a:t>functie presentator 02</a:t>
            </a:r>
          </a:p>
        </p:txBody>
      </p:sp>
      <p:sp>
        <p:nvSpPr>
          <p:cNvPr id="33" name="functie presentator 03"/>
          <p:cNvSpPr txBox="1">
            <a:spLocks noGrp="1"/>
          </p:cNvSpPr>
          <p:nvPr>
            <p:ph type="body" sz="quarter" idx="25"/>
          </p:nvPr>
        </p:nvSpPr>
        <p:spPr>
          <a:xfrm>
            <a:off x="17393843" y="11942181"/>
            <a:ext cx="6096003" cy="473931"/>
          </a:xfrm>
          <a:prstGeom prst="rect">
            <a:avLst/>
          </a:prstGeom>
        </p:spPr>
        <p:txBody>
          <a:bodyPr lIns="0" tIns="0" rIns="0" bIns="0"/>
          <a:lstStyle/>
          <a:p>
            <a:pPr defTabSz="2438337">
              <a:lnSpc>
                <a:spcPct val="150000"/>
              </a:lnSpc>
              <a:defRPr sz="3600">
                <a:solidFill>
                  <a:srgbClr val="5E5E5E"/>
                </a:solidFill>
              </a:defRPr>
            </a:pPr>
            <a:endParaRPr/>
          </a:p>
        </p:txBody>
      </p:sp>
      <p:sp>
        <p:nvSpPr>
          <p:cNvPr id="34" name="Presentator 02"/>
          <p:cNvSpPr txBox="1">
            <a:spLocks noGrp="1"/>
          </p:cNvSpPr>
          <p:nvPr>
            <p:ph type="body" sz="quarter" idx="26" hasCustomPrompt="1"/>
          </p:nvPr>
        </p:nvSpPr>
        <p:spPr>
          <a:xfrm>
            <a:off x="4218283" y="7518958"/>
            <a:ext cx="6096003" cy="744733"/>
          </a:xfrm>
          <a:prstGeom prst="rect">
            <a:avLst/>
          </a:prstGeom>
        </p:spPr>
        <p:txBody>
          <a:bodyPr lIns="0" tIns="0" rIns="0" bIns="0"/>
          <a:lstStyle>
            <a:lvl1pPr defTabSz="2438337">
              <a:lnSpc>
                <a:spcPct val="120000"/>
              </a:lnSpc>
              <a:defRPr sz="3600">
                <a:solidFill>
                  <a:srgbClr val="5E5E5E"/>
                </a:solidFill>
              </a:defRPr>
            </a:lvl1pPr>
          </a:lstStyle>
          <a:p>
            <a:r>
              <a:t>Presentator 01</a:t>
            </a:r>
          </a:p>
        </p:txBody>
      </p:sp>
      <p:sp>
        <p:nvSpPr>
          <p:cNvPr id="35" name="Rechthoek"/>
          <p:cNvSpPr/>
          <p:nvPr/>
        </p:nvSpPr>
        <p:spPr>
          <a:xfrm>
            <a:off x="-101600" y="12771966"/>
            <a:ext cx="24789937" cy="1270001"/>
          </a:xfrm>
          <a:prstGeom prst="rect">
            <a:avLst/>
          </a:prstGeom>
          <a:solidFill>
            <a:srgbClr val="FCC13F"/>
          </a:solidFill>
          <a:ln w="12700">
            <a:miter lim="400000"/>
          </a:ln>
        </p:spPr>
        <p:txBody>
          <a:bodyPr tIns="91439" bIns="91439" anchor="ctr"/>
          <a:lstStyle/>
          <a:p>
            <a:endParaRPr/>
          </a:p>
        </p:txBody>
      </p:sp>
      <p:pic>
        <p:nvPicPr>
          <p:cNvPr id="36" name="Afbeelding" descr="Afbeelding"/>
          <p:cNvPicPr>
            <a:picLocks noChangeAspect="1"/>
          </p:cNvPicPr>
          <p:nvPr/>
        </p:nvPicPr>
        <p:blipFill>
          <a:blip r:embed="rId3"/>
          <a:stretch>
            <a:fillRect/>
          </a:stretch>
        </p:blipFill>
        <p:spPr>
          <a:xfrm>
            <a:off x="-237067" y="8910637"/>
            <a:ext cx="24384001" cy="4453677"/>
          </a:xfrm>
          <a:prstGeom prst="rect">
            <a:avLst/>
          </a:prstGeom>
          <a:ln w="12700">
            <a:miter lim="400000"/>
          </a:ln>
        </p:spPr>
      </p:pic>
      <p:sp>
        <p:nvSpPr>
          <p:cNvPr id="37" name="Dianummer"/>
          <p:cNvSpPr txBox="1">
            <a:spLocks noGrp="1"/>
          </p:cNvSpPr>
          <p:nvPr>
            <p:ph type="sldNum" sz="quarter" idx="2"/>
          </p:nvPr>
        </p:nvSpPr>
        <p:spPr>
          <a:xfrm>
            <a:off x="11987338" y="13070208"/>
            <a:ext cx="396827" cy="385391"/>
          </a:xfrm>
          <a:prstGeom prst="rect">
            <a:avLst/>
          </a:prstGeom>
        </p:spPr>
        <p:txBody>
          <a:bodyPr/>
          <a:lstStyle>
            <a:lvl1pPr>
              <a:defRPr b="0"/>
            </a:lvl1p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ENDSLIDE_01">
    <p:spTree>
      <p:nvGrpSpPr>
        <p:cNvPr id="1" name=""/>
        <p:cNvGrpSpPr/>
        <p:nvPr/>
      </p:nvGrpSpPr>
      <p:grpSpPr>
        <a:xfrm>
          <a:off x="0" y="0"/>
          <a:ext cx="0" cy="0"/>
          <a:chOff x="0" y="0"/>
          <a:chExt cx="0" cy="0"/>
        </a:xfrm>
      </p:grpSpPr>
      <p:pic>
        <p:nvPicPr>
          <p:cNvPr id="54" name="VLHORA_LOGO_3D_FULL2020-RGB.jpg" descr="VLHORA_LOGO_3D_FULL2020-RGB.jpg"/>
          <p:cNvPicPr>
            <a:picLocks noChangeAspect="1"/>
          </p:cNvPicPr>
          <p:nvPr/>
        </p:nvPicPr>
        <p:blipFill>
          <a:blip r:embed="rId2"/>
          <a:srcRect l="4746" t="12016" r="4744" b="8683"/>
          <a:stretch>
            <a:fillRect/>
          </a:stretch>
        </p:blipFill>
        <p:spPr>
          <a:xfrm>
            <a:off x="-8136345" y="9973143"/>
            <a:ext cx="6502442" cy="2660506"/>
          </a:xfrm>
          <a:prstGeom prst="rect">
            <a:avLst/>
          </a:prstGeom>
          <a:ln w="12700">
            <a:miter lim="400000"/>
          </a:ln>
        </p:spPr>
      </p:pic>
      <p:pic>
        <p:nvPicPr>
          <p:cNvPr id="55" name="Image" descr="Image"/>
          <p:cNvPicPr>
            <a:picLocks noChangeAspect="1"/>
          </p:cNvPicPr>
          <p:nvPr/>
        </p:nvPicPr>
        <p:blipFill>
          <a:blip r:embed="rId3"/>
          <a:stretch>
            <a:fillRect/>
          </a:stretch>
        </p:blipFill>
        <p:spPr>
          <a:xfrm>
            <a:off x="8450696" y="1434994"/>
            <a:ext cx="2382102" cy="1825721"/>
          </a:xfrm>
          <a:prstGeom prst="rect">
            <a:avLst/>
          </a:prstGeom>
          <a:ln w="12700">
            <a:miter lim="400000"/>
          </a:ln>
        </p:spPr>
      </p:pic>
      <p:pic>
        <p:nvPicPr>
          <p:cNvPr id="56" name="Image" descr="Image"/>
          <p:cNvPicPr>
            <a:picLocks noChangeAspect="1"/>
          </p:cNvPicPr>
          <p:nvPr/>
        </p:nvPicPr>
        <p:blipFill>
          <a:blip r:embed="rId4"/>
          <a:stretch>
            <a:fillRect/>
          </a:stretch>
        </p:blipFill>
        <p:spPr>
          <a:xfrm>
            <a:off x="12174542" y="4487217"/>
            <a:ext cx="3009183" cy="1009741"/>
          </a:xfrm>
          <a:prstGeom prst="rect">
            <a:avLst/>
          </a:prstGeom>
          <a:ln w="12700">
            <a:miter lim="400000"/>
          </a:ln>
        </p:spPr>
      </p:pic>
      <p:pic>
        <p:nvPicPr>
          <p:cNvPr id="57" name="Image" descr="Image"/>
          <p:cNvPicPr>
            <a:picLocks noChangeAspect="1"/>
          </p:cNvPicPr>
          <p:nvPr/>
        </p:nvPicPr>
        <p:blipFill>
          <a:blip r:embed="rId5"/>
          <a:stretch>
            <a:fillRect/>
          </a:stretch>
        </p:blipFill>
        <p:spPr>
          <a:xfrm>
            <a:off x="21917533" y="1723320"/>
            <a:ext cx="1620204" cy="1620202"/>
          </a:xfrm>
          <a:prstGeom prst="rect">
            <a:avLst/>
          </a:prstGeom>
          <a:ln w="12700">
            <a:miter lim="400000"/>
          </a:ln>
        </p:spPr>
      </p:pic>
      <p:pic>
        <p:nvPicPr>
          <p:cNvPr id="58" name="Image" descr="Image"/>
          <p:cNvPicPr>
            <a:picLocks noChangeAspect="1"/>
          </p:cNvPicPr>
          <p:nvPr/>
        </p:nvPicPr>
        <p:blipFill>
          <a:blip r:embed="rId6"/>
          <a:stretch>
            <a:fillRect/>
          </a:stretch>
        </p:blipFill>
        <p:spPr>
          <a:xfrm>
            <a:off x="19213152" y="1790600"/>
            <a:ext cx="1895500" cy="1485642"/>
          </a:xfrm>
          <a:prstGeom prst="rect">
            <a:avLst/>
          </a:prstGeom>
          <a:ln w="12700">
            <a:miter lim="400000"/>
          </a:ln>
        </p:spPr>
      </p:pic>
      <p:pic>
        <p:nvPicPr>
          <p:cNvPr id="59" name="Image" descr="Image"/>
          <p:cNvPicPr>
            <a:picLocks noChangeAspect="1"/>
          </p:cNvPicPr>
          <p:nvPr/>
        </p:nvPicPr>
        <p:blipFill>
          <a:blip r:embed="rId7"/>
          <a:stretch>
            <a:fillRect/>
          </a:stretch>
        </p:blipFill>
        <p:spPr>
          <a:xfrm>
            <a:off x="14809119" y="1926488"/>
            <a:ext cx="3182707" cy="1213864"/>
          </a:xfrm>
          <a:prstGeom prst="rect">
            <a:avLst/>
          </a:prstGeom>
          <a:ln w="12700">
            <a:miter lim="400000"/>
          </a:ln>
        </p:spPr>
      </p:pic>
      <p:pic>
        <p:nvPicPr>
          <p:cNvPr id="60" name="Image" descr="Image"/>
          <p:cNvPicPr>
            <a:picLocks noChangeAspect="1"/>
          </p:cNvPicPr>
          <p:nvPr/>
        </p:nvPicPr>
        <p:blipFill>
          <a:blip r:embed="rId8"/>
          <a:stretch>
            <a:fillRect/>
          </a:stretch>
        </p:blipFill>
        <p:spPr>
          <a:xfrm>
            <a:off x="21541154" y="6576289"/>
            <a:ext cx="1895500" cy="1635350"/>
          </a:xfrm>
          <a:prstGeom prst="rect">
            <a:avLst/>
          </a:prstGeom>
          <a:ln w="12700">
            <a:miter lim="400000"/>
          </a:ln>
        </p:spPr>
      </p:pic>
      <p:pic>
        <p:nvPicPr>
          <p:cNvPr id="61" name="Image" descr="Image"/>
          <p:cNvPicPr>
            <a:picLocks noChangeAspect="1"/>
          </p:cNvPicPr>
          <p:nvPr/>
        </p:nvPicPr>
        <p:blipFill>
          <a:blip r:embed="rId9"/>
          <a:stretch>
            <a:fillRect/>
          </a:stretch>
        </p:blipFill>
        <p:spPr>
          <a:xfrm>
            <a:off x="16783175" y="6969688"/>
            <a:ext cx="3372467" cy="848554"/>
          </a:xfrm>
          <a:prstGeom prst="rect">
            <a:avLst/>
          </a:prstGeom>
          <a:ln w="12700">
            <a:miter lim="400000"/>
          </a:ln>
        </p:spPr>
      </p:pic>
      <p:pic>
        <p:nvPicPr>
          <p:cNvPr id="62" name="Image" descr="Image"/>
          <p:cNvPicPr>
            <a:picLocks noChangeAspect="1"/>
          </p:cNvPicPr>
          <p:nvPr/>
        </p:nvPicPr>
        <p:blipFill>
          <a:blip r:embed="rId10"/>
          <a:stretch>
            <a:fillRect/>
          </a:stretch>
        </p:blipFill>
        <p:spPr>
          <a:xfrm>
            <a:off x="11699518" y="1715745"/>
            <a:ext cx="2217574" cy="1635350"/>
          </a:xfrm>
          <a:prstGeom prst="rect">
            <a:avLst/>
          </a:prstGeom>
          <a:ln w="12700">
            <a:miter lim="400000"/>
          </a:ln>
        </p:spPr>
      </p:pic>
      <p:pic>
        <p:nvPicPr>
          <p:cNvPr id="63" name="Image" descr="Image"/>
          <p:cNvPicPr>
            <a:picLocks noChangeAspect="1"/>
          </p:cNvPicPr>
          <p:nvPr/>
        </p:nvPicPr>
        <p:blipFill>
          <a:blip r:embed="rId11"/>
          <a:stretch>
            <a:fillRect/>
          </a:stretch>
        </p:blipFill>
        <p:spPr>
          <a:xfrm>
            <a:off x="8450696" y="4202907"/>
            <a:ext cx="2382102" cy="1343223"/>
          </a:xfrm>
          <a:prstGeom prst="rect">
            <a:avLst/>
          </a:prstGeom>
          <a:ln w="12700">
            <a:miter lim="400000"/>
          </a:ln>
        </p:spPr>
      </p:pic>
      <p:pic>
        <p:nvPicPr>
          <p:cNvPr id="64" name="Image" descr="Image"/>
          <p:cNvPicPr>
            <a:picLocks noChangeAspect="1"/>
          </p:cNvPicPr>
          <p:nvPr/>
        </p:nvPicPr>
        <p:blipFill>
          <a:blip r:embed="rId12"/>
          <a:stretch>
            <a:fillRect/>
          </a:stretch>
        </p:blipFill>
        <p:spPr>
          <a:xfrm>
            <a:off x="12260008" y="6767909"/>
            <a:ext cx="3150307" cy="1252113"/>
          </a:xfrm>
          <a:prstGeom prst="rect">
            <a:avLst/>
          </a:prstGeom>
          <a:ln w="12700">
            <a:miter lim="400000"/>
          </a:ln>
        </p:spPr>
      </p:pic>
      <p:pic>
        <p:nvPicPr>
          <p:cNvPr id="65" name="Image" descr="Image"/>
          <p:cNvPicPr>
            <a:picLocks noChangeAspect="1"/>
          </p:cNvPicPr>
          <p:nvPr/>
        </p:nvPicPr>
        <p:blipFill>
          <a:blip r:embed="rId13"/>
          <a:stretch>
            <a:fillRect/>
          </a:stretch>
        </p:blipFill>
        <p:spPr>
          <a:xfrm>
            <a:off x="20846904" y="4369649"/>
            <a:ext cx="2590945" cy="1009741"/>
          </a:xfrm>
          <a:prstGeom prst="rect">
            <a:avLst/>
          </a:prstGeom>
          <a:ln w="12700">
            <a:miter lim="400000"/>
          </a:ln>
        </p:spPr>
      </p:pic>
      <p:pic>
        <p:nvPicPr>
          <p:cNvPr id="66" name="Image" descr="Image"/>
          <p:cNvPicPr>
            <a:picLocks noChangeAspect="1"/>
          </p:cNvPicPr>
          <p:nvPr/>
        </p:nvPicPr>
        <p:blipFill>
          <a:blip r:embed="rId14"/>
          <a:stretch>
            <a:fillRect/>
          </a:stretch>
        </p:blipFill>
        <p:spPr>
          <a:xfrm>
            <a:off x="16691230" y="4401126"/>
            <a:ext cx="2648171" cy="946785"/>
          </a:xfrm>
          <a:prstGeom prst="rect">
            <a:avLst/>
          </a:prstGeom>
          <a:ln w="12700">
            <a:miter lim="400000"/>
          </a:ln>
        </p:spPr>
      </p:pic>
      <p:pic>
        <p:nvPicPr>
          <p:cNvPr id="67" name="Image" descr="Image"/>
          <p:cNvPicPr>
            <a:picLocks noChangeAspect="1"/>
          </p:cNvPicPr>
          <p:nvPr/>
        </p:nvPicPr>
        <p:blipFill>
          <a:blip r:embed="rId15"/>
          <a:stretch>
            <a:fillRect/>
          </a:stretch>
        </p:blipFill>
        <p:spPr>
          <a:xfrm>
            <a:off x="8460692" y="6695047"/>
            <a:ext cx="2372106" cy="1397838"/>
          </a:xfrm>
          <a:prstGeom prst="rect">
            <a:avLst/>
          </a:prstGeom>
          <a:ln w="12700">
            <a:miter lim="400000"/>
          </a:ln>
        </p:spPr>
      </p:pic>
      <p:sp>
        <p:nvSpPr>
          <p:cNvPr id="68" name="Dianummer"/>
          <p:cNvSpPr txBox="1">
            <a:spLocks noGrp="1"/>
          </p:cNvSpPr>
          <p:nvPr>
            <p:ph type="sldNum" sz="quarter" idx="2"/>
          </p:nvPr>
        </p:nvSpPr>
        <p:spPr>
          <a:xfrm>
            <a:off x="11987338" y="13070208"/>
            <a:ext cx="396827" cy="385391"/>
          </a:xfrm>
          <a:prstGeom prst="rect">
            <a:avLst/>
          </a:prstGeom>
        </p:spPr>
        <p:txBody>
          <a:bodyPr/>
          <a:lstStyle>
            <a:lvl1pPr>
              <a:defRPr b="0"/>
            </a:lvl1p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01">
    <p:spTree>
      <p:nvGrpSpPr>
        <p:cNvPr id="1" name=""/>
        <p:cNvGrpSpPr/>
        <p:nvPr/>
      </p:nvGrpSpPr>
      <p:grpSpPr>
        <a:xfrm>
          <a:off x="0" y="0"/>
          <a:ext cx="0" cy="0"/>
          <a:chOff x="0" y="0"/>
          <a:chExt cx="0" cy="0"/>
        </a:xfrm>
      </p:grpSpPr>
      <p:sp>
        <p:nvSpPr>
          <p:cNvPr id="75" name="Hoofdtekst - niveau één…"/>
          <p:cNvSpPr txBox="1">
            <a:spLocks noGrp="1"/>
          </p:cNvSpPr>
          <p:nvPr>
            <p:ph type="body" sz="quarter" idx="1" hasCustomPrompt="1"/>
          </p:nvPr>
        </p:nvSpPr>
        <p:spPr>
          <a:prstGeom prst="rect">
            <a:avLst/>
          </a:prstGeom>
        </p:spPr>
        <p:txBody>
          <a:bodyPr/>
          <a:lstStyle/>
          <a:p>
            <a:r>
              <a:t>Ondertitel ter uitbreiding of verduidelijking van titel</a:t>
            </a:r>
          </a:p>
          <a:p>
            <a:pPr lvl="1"/>
            <a:endParaRPr/>
          </a:p>
          <a:p>
            <a:pPr lvl="2"/>
            <a:endParaRPr/>
          </a:p>
          <a:p>
            <a:pPr lvl="3"/>
            <a:endParaRPr/>
          </a:p>
          <a:p>
            <a:pPr lvl="4"/>
            <a:endParaRPr/>
          </a:p>
        </p:txBody>
      </p:sp>
      <p:sp>
        <p:nvSpPr>
          <p:cNvPr id="76" name="Body Level One…"/>
          <p:cNvSpPr txBox="1">
            <a:spLocks noGrp="1"/>
          </p:cNvSpPr>
          <p:nvPr>
            <p:ph type="body" idx="21" hasCustomPrompt="1"/>
          </p:nvPr>
        </p:nvSpPr>
        <p:spPr>
          <a:xfrm>
            <a:off x="3797298" y="4654903"/>
            <a:ext cx="19765370" cy="7704688"/>
          </a:xfrm>
          <a:prstGeom prst="rect">
            <a:avLst/>
          </a:prstGeom>
        </p:spPr>
        <p:txBody>
          <a:bodyPr lIns="0" tIns="0" rIns="0" bIns="0"/>
          <a:lstStyle>
            <a:lvl1pPr marL="571498" indent="-571498" defTabSz="2438337">
              <a:lnSpc>
                <a:spcPct val="80000"/>
              </a:lnSpc>
              <a:spcBef>
                <a:spcPts val="4500"/>
              </a:spcBef>
              <a:buSzPct val="123000"/>
              <a:buChar char="•"/>
              <a:defRPr sz="4000" b="1">
                <a:solidFill>
                  <a:srgbClr val="000000"/>
                </a:solidFill>
              </a:defRPr>
            </a:lvl1pPr>
          </a:lstStyle>
          <a:p>
            <a:r>
              <a:t>Slide bullet text</a:t>
            </a:r>
          </a:p>
        </p:txBody>
      </p:sp>
      <p:sp>
        <p:nvSpPr>
          <p:cNvPr id="77" name="Titel van de slide max 1 lijn"/>
          <p:cNvSpPr txBox="1">
            <a:spLocks noGrp="1"/>
          </p:cNvSpPr>
          <p:nvPr>
            <p:ph type="body" sz="quarter" idx="22" hasCustomPrompt="1"/>
          </p:nvPr>
        </p:nvSpPr>
        <p:spPr>
          <a:xfrm>
            <a:off x="3803699" y="1799165"/>
            <a:ext cx="19752568" cy="1092202"/>
          </a:xfrm>
          <a:prstGeom prst="rect">
            <a:avLst/>
          </a:prstGeom>
        </p:spPr>
        <p:txBody>
          <a:bodyPr lIns="0" tIns="0" rIns="0" bIns="0"/>
          <a:lstStyle>
            <a:lvl1pPr defTabSz="2438337">
              <a:lnSpc>
                <a:spcPct val="80000"/>
              </a:lnSpc>
              <a:defRPr sz="6500" b="1" spc="-200">
                <a:solidFill>
                  <a:srgbClr val="000000"/>
                </a:solidFill>
              </a:defRPr>
            </a:lvl1pPr>
          </a:lstStyle>
          <a:p>
            <a:r>
              <a:t>Titel van de slide max 1 lijn</a:t>
            </a:r>
          </a:p>
        </p:txBody>
      </p:sp>
      <p:sp>
        <p:nvSpPr>
          <p:cNvPr id="78"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1_Cover 02 copy">
    <p:spTree>
      <p:nvGrpSpPr>
        <p:cNvPr id="1" name=""/>
        <p:cNvGrpSpPr/>
        <p:nvPr/>
      </p:nvGrpSpPr>
      <p:grpSpPr>
        <a:xfrm>
          <a:off x="0" y="0"/>
          <a:ext cx="0" cy="0"/>
          <a:chOff x="0" y="0"/>
          <a:chExt cx="0" cy="0"/>
        </a:xfrm>
      </p:grpSpPr>
      <p:pic>
        <p:nvPicPr>
          <p:cNvPr id="27" name="Afbeelding" descr="Afbeelding"/>
          <p:cNvPicPr>
            <a:picLocks noChangeAspect="1"/>
          </p:cNvPicPr>
          <p:nvPr/>
        </p:nvPicPr>
        <p:blipFill>
          <a:blip r:embed="rId2"/>
          <a:stretch>
            <a:fillRect/>
          </a:stretch>
        </p:blipFill>
        <p:spPr>
          <a:xfrm>
            <a:off x="762388" y="482027"/>
            <a:ext cx="5973835" cy="2360791"/>
          </a:xfrm>
          <a:prstGeom prst="rect">
            <a:avLst/>
          </a:prstGeom>
          <a:ln w="12700">
            <a:miter lim="400000"/>
          </a:ln>
        </p:spPr>
      </p:pic>
      <p:sp>
        <p:nvSpPr>
          <p:cNvPr id="28" name="Hoofdtekst - niveau één…"/>
          <p:cNvSpPr txBox="1">
            <a:spLocks noGrp="1"/>
          </p:cNvSpPr>
          <p:nvPr>
            <p:ph type="body" sz="quarter" idx="1" hasCustomPrompt="1"/>
          </p:nvPr>
        </p:nvSpPr>
        <p:spPr>
          <a:xfrm>
            <a:off x="4237563" y="8318448"/>
            <a:ext cx="6096002" cy="473932"/>
          </a:xfrm>
          <a:prstGeom prst="rect">
            <a:avLst/>
          </a:prstGeom>
        </p:spPr>
        <p:txBody>
          <a:bodyPr lIns="0" tIns="0" rIns="0" bIns="0"/>
          <a:lstStyle>
            <a:lvl1pPr>
              <a:lnSpc>
                <a:spcPct val="120000"/>
              </a:lnSpc>
              <a:defRPr sz="2400" i="1">
                <a:solidFill>
                  <a:srgbClr val="5E5E5E"/>
                </a:solidFill>
              </a:defRPr>
            </a:lvl1pPr>
            <a:lvl2pPr marL="914400" indent="-304800">
              <a:lnSpc>
                <a:spcPct val="120000"/>
              </a:lnSpc>
              <a:defRPr sz="2400" i="1">
                <a:solidFill>
                  <a:srgbClr val="5E5E5E"/>
                </a:solidFill>
              </a:defRPr>
            </a:lvl2pPr>
            <a:lvl3pPr marL="1524000" indent="-304800">
              <a:lnSpc>
                <a:spcPct val="120000"/>
              </a:lnSpc>
              <a:defRPr sz="2400" i="1">
                <a:solidFill>
                  <a:srgbClr val="5E5E5E"/>
                </a:solidFill>
              </a:defRPr>
            </a:lvl3pPr>
            <a:lvl4pPr marL="2133600" indent="-304800">
              <a:lnSpc>
                <a:spcPct val="120000"/>
              </a:lnSpc>
              <a:defRPr sz="2400" i="1">
                <a:solidFill>
                  <a:srgbClr val="5E5E5E"/>
                </a:solidFill>
              </a:defRPr>
            </a:lvl4pPr>
            <a:lvl5pPr marL="2743200" indent="-304800">
              <a:lnSpc>
                <a:spcPct val="120000"/>
              </a:lnSpc>
              <a:defRPr sz="2400" i="1">
                <a:solidFill>
                  <a:srgbClr val="5E5E5E"/>
                </a:solidFill>
              </a:defRPr>
            </a:lvl5pPr>
          </a:lstStyle>
          <a:p>
            <a:r>
              <a:t>functie presentator 01</a:t>
            </a:r>
          </a:p>
          <a:p>
            <a:pPr lvl="1"/>
            <a:endParaRPr/>
          </a:p>
          <a:p>
            <a:pPr lvl="2"/>
            <a:endParaRPr/>
          </a:p>
          <a:p>
            <a:pPr lvl="3"/>
            <a:endParaRPr/>
          </a:p>
          <a:p>
            <a:pPr lvl="4"/>
            <a:endParaRPr/>
          </a:p>
        </p:txBody>
      </p:sp>
      <p:sp>
        <p:nvSpPr>
          <p:cNvPr id="29" name="Titel van de presentatie max 2 lijnen"/>
          <p:cNvSpPr txBox="1">
            <a:spLocks noGrp="1"/>
          </p:cNvSpPr>
          <p:nvPr>
            <p:ph type="title" hasCustomPrompt="1"/>
          </p:nvPr>
        </p:nvSpPr>
        <p:spPr>
          <a:xfrm>
            <a:off x="3678763" y="5622990"/>
            <a:ext cx="19824440" cy="3195576"/>
          </a:xfrm>
          <a:prstGeom prst="rect">
            <a:avLst/>
          </a:prstGeom>
        </p:spPr>
        <p:txBody>
          <a:bodyPr lIns="0" tIns="0" rIns="0" bIns="0"/>
          <a:lstStyle>
            <a:lvl1pPr>
              <a:lnSpc>
                <a:spcPct val="100000"/>
              </a:lnSpc>
              <a:defRPr spc="0">
                <a:solidFill>
                  <a:srgbClr val="004686"/>
                </a:solidFill>
              </a:defRPr>
            </a:lvl1pPr>
          </a:lstStyle>
          <a:p>
            <a:r>
              <a:t>Titel van de presentatie max 2 lijnen</a:t>
            </a:r>
          </a:p>
        </p:txBody>
      </p:sp>
      <p:sp>
        <p:nvSpPr>
          <p:cNvPr id="30" name="Presentator 02"/>
          <p:cNvSpPr txBox="1">
            <a:spLocks noGrp="1"/>
          </p:cNvSpPr>
          <p:nvPr>
            <p:ph type="body" sz="quarter" idx="21" hasCustomPrompt="1"/>
          </p:nvPr>
        </p:nvSpPr>
        <p:spPr>
          <a:xfrm>
            <a:off x="10815703" y="7518958"/>
            <a:ext cx="6096004" cy="744734"/>
          </a:xfrm>
          <a:prstGeom prst="rect">
            <a:avLst/>
          </a:prstGeom>
        </p:spPr>
        <p:txBody>
          <a:bodyPr lIns="0" tIns="0" rIns="0" bIns="0"/>
          <a:lstStyle>
            <a:lvl1pPr>
              <a:lnSpc>
                <a:spcPct val="120000"/>
              </a:lnSpc>
              <a:defRPr sz="3600">
                <a:solidFill>
                  <a:srgbClr val="5E5E5E"/>
                </a:solidFill>
              </a:defRPr>
            </a:lvl1pPr>
          </a:lstStyle>
          <a:p>
            <a:r>
              <a:t>Presentator 02</a:t>
            </a:r>
          </a:p>
        </p:txBody>
      </p:sp>
      <p:sp>
        <p:nvSpPr>
          <p:cNvPr id="31" name="Presentator 03"/>
          <p:cNvSpPr txBox="1">
            <a:spLocks noGrp="1"/>
          </p:cNvSpPr>
          <p:nvPr>
            <p:ph type="body" sz="quarter" idx="22"/>
          </p:nvPr>
        </p:nvSpPr>
        <p:spPr>
          <a:xfrm>
            <a:off x="17393843" y="11142691"/>
            <a:ext cx="6096004" cy="744734"/>
          </a:xfrm>
          <a:prstGeom prst="rect">
            <a:avLst/>
          </a:prstGeom>
        </p:spPr>
        <p:txBody>
          <a:bodyPr lIns="0" tIns="0" rIns="0" bIns="0"/>
          <a:lstStyle/>
          <a:p>
            <a:pPr defTabSz="825500">
              <a:lnSpc>
                <a:spcPct val="100000"/>
              </a:lnSpc>
              <a:defRPr sz="4400">
                <a:solidFill>
                  <a:srgbClr val="004686"/>
                </a:solidFill>
              </a:defRPr>
            </a:pPr>
            <a:endParaRPr/>
          </a:p>
        </p:txBody>
      </p:sp>
      <p:sp>
        <p:nvSpPr>
          <p:cNvPr id="32" name="functie presentator 02"/>
          <p:cNvSpPr txBox="1">
            <a:spLocks noGrp="1"/>
          </p:cNvSpPr>
          <p:nvPr>
            <p:ph type="body" sz="quarter" idx="23" hasCustomPrompt="1"/>
          </p:nvPr>
        </p:nvSpPr>
        <p:spPr>
          <a:xfrm>
            <a:off x="10815703" y="8318448"/>
            <a:ext cx="6096004" cy="473932"/>
          </a:xfrm>
          <a:prstGeom prst="rect">
            <a:avLst/>
          </a:prstGeom>
        </p:spPr>
        <p:txBody>
          <a:bodyPr lIns="0" tIns="0" rIns="0" bIns="0"/>
          <a:lstStyle>
            <a:lvl1pPr>
              <a:lnSpc>
                <a:spcPct val="120000"/>
              </a:lnSpc>
              <a:defRPr sz="2400" i="1">
                <a:solidFill>
                  <a:srgbClr val="5E5E5E"/>
                </a:solidFill>
              </a:defRPr>
            </a:lvl1pPr>
          </a:lstStyle>
          <a:p>
            <a:r>
              <a:t>functie presentator 02</a:t>
            </a:r>
          </a:p>
        </p:txBody>
      </p:sp>
      <p:sp>
        <p:nvSpPr>
          <p:cNvPr id="33" name="functie presentator 03"/>
          <p:cNvSpPr txBox="1">
            <a:spLocks noGrp="1"/>
          </p:cNvSpPr>
          <p:nvPr>
            <p:ph type="body" sz="quarter" idx="24"/>
          </p:nvPr>
        </p:nvSpPr>
        <p:spPr>
          <a:xfrm>
            <a:off x="17393843" y="11942181"/>
            <a:ext cx="6096004" cy="473932"/>
          </a:xfrm>
          <a:prstGeom prst="rect">
            <a:avLst/>
          </a:prstGeom>
        </p:spPr>
        <p:txBody>
          <a:bodyPr lIns="0" tIns="0" rIns="0" bIns="0"/>
          <a:lstStyle/>
          <a:p>
            <a:pPr defTabSz="825500">
              <a:lnSpc>
                <a:spcPct val="100000"/>
              </a:lnSpc>
              <a:defRPr sz="4400">
                <a:solidFill>
                  <a:srgbClr val="004686"/>
                </a:solidFill>
              </a:defRPr>
            </a:pPr>
            <a:endParaRPr/>
          </a:p>
        </p:txBody>
      </p:sp>
      <p:sp>
        <p:nvSpPr>
          <p:cNvPr id="34" name="Presentator 02"/>
          <p:cNvSpPr txBox="1">
            <a:spLocks noGrp="1"/>
          </p:cNvSpPr>
          <p:nvPr>
            <p:ph type="body" sz="quarter" idx="25" hasCustomPrompt="1"/>
          </p:nvPr>
        </p:nvSpPr>
        <p:spPr>
          <a:xfrm>
            <a:off x="4218282" y="7518958"/>
            <a:ext cx="6096004" cy="744734"/>
          </a:xfrm>
          <a:prstGeom prst="rect">
            <a:avLst/>
          </a:prstGeom>
        </p:spPr>
        <p:txBody>
          <a:bodyPr lIns="0" tIns="0" rIns="0" bIns="0"/>
          <a:lstStyle>
            <a:lvl1pPr>
              <a:lnSpc>
                <a:spcPct val="120000"/>
              </a:lnSpc>
              <a:defRPr sz="3600">
                <a:solidFill>
                  <a:srgbClr val="5E5E5E"/>
                </a:solidFill>
              </a:defRPr>
            </a:lvl1pPr>
          </a:lstStyle>
          <a:p>
            <a:r>
              <a:t>Presentator 01</a:t>
            </a:r>
          </a:p>
        </p:txBody>
      </p:sp>
      <p:sp>
        <p:nvSpPr>
          <p:cNvPr id="35" name="Rechthoek"/>
          <p:cNvSpPr/>
          <p:nvPr/>
        </p:nvSpPr>
        <p:spPr>
          <a:xfrm>
            <a:off x="-101601" y="12771966"/>
            <a:ext cx="24789938" cy="1270002"/>
          </a:xfrm>
          <a:prstGeom prst="rect">
            <a:avLst/>
          </a:prstGeom>
          <a:solidFill>
            <a:srgbClr val="FCC13F"/>
          </a:solidFill>
          <a:ln w="12700">
            <a:miter lim="400000"/>
          </a:ln>
        </p:spPr>
        <p:txBody>
          <a:bodyPr lIns="91438" tIns="91438" rIns="91438" bIns="91438" anchor="ctr"/>
          <a:lstStyle/>
          <a:p>
            <a:endParaRPr/>
          </a:p>
        </p:txBody>
      </p:sp>
      <p:pic>
        <p:nvPicPr>
          <p:cNvPr id="36" name="Afbeelding" descr="Afbeelding"/>
          <p:cNvPicPr>
            <a:picLocks noChangeAspect="1"/>
          </p:cNvPicPr>
          <p:nvPr/>
        </p:nvPicPr>
        <p:blipFill>
          <a:blip r:embed="rId3"/>
          <a:stretch>
            <a:fillRect/>
          </a:stretch>
        </p:blipFill>
        <p:spPr>
          <a:xfrm>
            <a:off x="-237067" y="8910636"/>
            <a:ext cx="24384002" cy="4453678"/>
          </a:xfrm>
          <a:prstGeom prst="rect">
            <a:avLst/>
          </a:prstGeom>
          <a:ln w="12700">
            <a:miter lim="400000"/>
          </a:ln>
        </p:spPr>
      </p:pic>
      <p:sp>
        <p:nvSpPr>
          <p:cNvPr id="37" name="Dianummer"/>
          <p:cNvSpPr txBox="1">
            <a:spLocks noGrp="1"/>
          </p:cNvSpPr>
          <p:nvPr>
            <p:ph type="sldNum" sz="quarter" idx="2"/>
          </p:nvPr>
        </p:nvSpPr>
        <p:spPr>
          <a:xfrm>
            <a:off x="11987338" y="13070208"/>
            <a:ext cx="396827" cy="385391"/>
          </a:xfrm>
          <a:prstGeom prst="rect">
            <a:avLst/>
          </a:prstGeom>
        </p:spPr>
        <p:txBody>
          <a:bodyPr/>
          <a:lstStyle>
            <a:lvl1pPr>
              <a:defRPr b="0"/>
            </a:lvl1pPr>
          </a:lstStyle>
          <a:p>
            <a:fld id="{86CB4B4D-7CA3-9044-876B-883B54F8677D}" type="slidenum">
              <a:t>‹nr.›</a:t>
            </a:fld>
            <a:endParaRPr/>
          </a:p>
        </p:txBody>
      </p:sp>
    </p:spTree>
    <p:extLst>
      <p:ext uri="{BB962C8B-B14F-4D97-AF65-F5344CB8AC3E}">
        <p14:creationId xmlns:p14="http://schemas.microsoft.com/office/powerpoint/2010/main" val="2759952978"/>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backdrop18-01.jpg" descr="backdrop18-01.jpg"/>
          <p:cNvPicPr>
            <a:picLocks noChangeAspect="1"/>
          </p:cNvPicPr>
          <p:nvPr/>
        </p:nvPicPr>
        <p:blipFill>
          <a:blip r:embed="rId7"/>
          <a:stretch>
            <a:fillRect/>
          </a:stretch>
        </p:blipFill>
        <p:spPr>
          <a:xfrm>
            <a:off x="0" y="0"/>
            <a:ext cx="24384000" cy="13716000"/>
          </a:xfrm>
          <a:prstGeom prst="rect">
            <a:avLst/>
          </a:prstGeom>
          <a:ln w="12700">
            <a:miter lim="400000"/>
          </a:ln>
        </p:spPr>
      </p:pic>
      <p:sp>
        <p:nvSpPr>
          <p:cNvPr id="3" name="Hoofdtekst - niveau één…"/>
          <p:cNvSpPr txBox="1">
            <a:spLocks noGrp="1"/>
          </p:cNvSpPr>
          <p:nvPr>
            <p:ph type="body" idx="1" hasCustomPrompt="1"/>
          </p:nvPr>
        </p:nvSpPr>
        <p:spPr>
          <a:xfrm>
            <a:off x="3797298" y="3067229"/>
            <a:ext cx="21971003" cy="93478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Ondertitel ter uitbreiding of verduidelijking van titel</a:t>
            </a:r>
          </a:p>
          <a:p>
            <a:pPr lvl="1"/>
            <a:endParaRPr/>
          </a:p>
          <a:p>
            <a:pPr lvl="2"/>
            <a:endParaRPr/>
          </a:p>
          <a:p>
            <a:pPr lvl="3"/>
            <a:endParaRPr/>
          </a:p>
          <a:p>
            <a:pPr lvl="4"/>
            <a:endParaRPr/>
          </a:p>
        </p:txBody>
      </p:sp>
      <p:sp>
        <p:nvSpPr>
          <p:cNvPr id="4" name="Titeltekst"/>
          <p:cNvSpPr txBox="1">
            <a:spLocks noGrp="1"/>
          </p:cNvSpPr>
          <p:nvPr>
            <p:ph type="title"/>
          </p:nvPr>
        </p:nvSpPr>
        <p:spPr>
          <a:xfrm>
            <a:off x="3653366" y="2743200"/>
            <a:ext cx="19507201" cy="930275"/>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Titeltekst</a:t>
            </a:r>
          </a:p>
        </p:txBody>
      </p:sp>
      <p:sp>
        <p:nvSpPr>
          <p:cNvPr id="5" name="Dianummer"/>
          <p:cNvSpPr txBox="1">
            <a:spLocks noGrp="1"/>
          </p:cNvSpPr>
          <p:nvPr>
            <p:ph type="sldNum" sz="quarter" idx="2"/>
          </p:nvPr>
        </p:nvSpPr>
        <p:spPr>
          <a:xfrm>
            <a:off x="23163339" y="13070208"/>
            <a:ext cx="396827" cy="385391"/>
          </a:xfrm>
          <a:prstGeom prst="rect">
            <a:avLst/>
          </a:prstGeom>
          <a:ln w="25400">
            <a:miter lim="400000"/>
          </a:ln>
        </p:spPr>
        <p:txBody>
          <a:bodyPr wrap="none" lIns="50800" tIns="50800" rIns="50800" bIns="50800" anchor="b">
            <a:spAutoFit/>
          </a:bodyPr>
          <a:lstStyle>
            <a:lvl1pPr algn="ctr" defTabSz="584200">
              <a:defRPr sz="2000" b="1">
                <a:solidFill>
                  <a:srgbClr val="FFFFFF"/>
                </a:solidFil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5" r:id="rId5"/>
  </p:sldLayoutIdLst>
  <p:transition spd="med"/>
  <p:txStyles>
    <p:titleStyle>
      <a:lvl1pPr marL="0" marR="0" indent="0" algn="l" defTabSz="2438337" latinLnBrk="0">
        <a:lnSpc>
          <a:spcPct val="80000"/>
        </a:lnSpc>
        <a:spcBef>
          <a:spcPts val="0"/>
        </a:spcBef>
        <a:spcAft>
          <a:spcPts val="0"/>
        </a:spcAft>
        <a:buClrTx/>
        <a:buSzTx/>
        <a:buFontTx/>
        <a:buNone/>
        <a:tabLst/>
        <a:defRPr sz="8000" b="1" i="0" u="none" strike="noStrike" cap="none" spc="-159" baseline="0">
          <a:solidFill>
            <a:srgbClr val="000000"/>
          </a:solidFill>
          <a:uFillTx/>
          <a:latin typeface="+mn-lt"/>
          <a:ea typeface="+mn-ea"/>
          <a:cs typeface="+mn-cs"/>
          <a:sym typeface="Arial"/>
        </a:defRPr>
      </a:lvl1pPr>
      <a:lvl2pPr marL="0" marR="0" indent="0" algn="l" defTabSz="2438337" latinLnBrk="0">
        <a:lnSpc>
          <a:spcPct val="80000"/>
        </a:lnSpc>
        <a:spcBef>
          <a:spcPts val="0"/>
        </a:spcBef>
        <a:spcAft>
          <a:spcPts val="0"/>
        </a:spcAft>
        <a:buClrTx/>
        <a:buSzTx/>
        <a:buFontTx/>
        <a:buNone/>
        <a:tabLst/>
        <a:defRPr sz="8000" b="1" i="0" u="none" strike="noStrike" cap="none" spc="-159" baseline="0">
          <a:solidFill>
            <a:srgbClr val="000000"/>
          </a:solidFill>
          <a:uFillTx/>
          <a:latin typeface="+mn-lt"/>
          <a:ea typeface="+mn-ea"/>
          <a:cs typeface="+mn-cs"/>
          <a:sym typeface="Arial"/>
        </a:defRPr>
      </a:lvl2pPr>
      <a:lvl3pPr marL="0" marR="0" indent="0" algn="l" defTabSz="2438337" latinLnBrk="0">
        <a:lnSpc>
          <a:spcPct val="80000"/>
        </a:lnSpc>
        <a:spcBef>
          <a:spcPts val="0"/>
        </a:spcBef>
        <a:spcAft>
          <a:spcPts val="0"/>
        </a:spcAft>
        <a:buClrTx/>
        <a:buSzTx/>
        <a:buFontTx/>
        <a:buNone/>
        <a:tabLst/>
        <a:defRPr sz="8000" b="1" i="0" u="none" strike="noStrike" cap="none" spc="-159" baseline="0">
          <a:solidFill>
            <a:srgbClr val="000000"/>
          </a:solidFill>
          <a:uFillTx/>
          <a:latin typeface="+mn-lt"/>
          <a:ea typeface="+mn-ea"/>
          <a:cs typeface="+mn-cs"/>
          <a:sym typeface="Arial"/>
        </a:defRPr>
      </a:lvl3pPr>
      <a:lvl4pPr marL="0" marR="0" indent="0" algn="l" defTabSz="2438337" latinLnBrk="0">
        <a:lnSpc>
          <a:spcPct val="80000"/>
        </a:lnSpc>
        <a:spcBef>
          <a:spcPts val="0"/>
        </a:spcBef>
        <a:spcAft>
          <a:spcPts val="0"/>
        </a:spcAft>
        <a:buClrTx/>
        <a:buSzTx/>
        <a:buFontTx/>
        <a:buNone/>
        <a:tabLst/>
        <a:defRPr sz="8000" b="1" i="0" u="none" strike="noStrike" cap="none" spc="-159" baseline="0">
          <a:solidFill>
            <a:srgbClr val="000000"/>
          </a:solidFill>
          <a:uFillTx/>
          <a:latin typeface="+mn-lt"/>
          <a:ea typeface="+mn-ea"/>
          <a:cs typeface="+mn-cs"/>
          <a:sym typeface="Arial"/>
        </a:defRPr>
      </a:lvl4pPr>
      <a:lvl5pPr marL="0" marR="0" indent="0" algn="l" defTabSz="2438337" latinLnBrk="0">
        <a:lnSpc>
          <a:spcPct val="80000"/>
        </a:lnSpc>
        <a:spcBef>
          <a:spcPts val="0"/>
        </a:spcBef>
        <a:spcAft>
          <a:spcPts val="0"/>
        </a:spcAft>
        <a:buClrTx/>
        <a:buSzTx/>
        <a:buFontTx/>
        <a:buNone/>
        <a:tabLst/>
        <a:defRPr sz="8000" b="1" i="0" u="none" strike="noStrike" cap="none" spc="-159" baseline="0">
          <a:solidFill>
            <a:srgbClr val="000000"/>
          </a:solidFill>
          <a:uFillTx/>
          <a:latin typeface="+mn-lt"/>
          <a:ea typeface="+mn-ea"/>
          <a:cs typeface="+mn-cs"/>
          <a:sym typeface="Arial"/>
        </a:defRPr>
      </a:lvl5pPr>
      <a:lvl6pPr marL="0" marR="0" indent="0" algn="l" defTabSz="2438337" latinLnBrk="0">
        <a:lnSpc>
          <a:spcPct val="80000"/>
        </a:lnSpc>
        <a:spcBef>
          <a:spcPts val="0"/>
        </a:spcBef>
        <a:spcAft>
          <a:spcPts val="0"/>
        </a:spcAft>
        <a:buClrTx/>
        <a:buSzTx/>
        <a:buFontTx/>
        <a:buNone/>
        <a:tabLst/>
        <a:defRPr sz="8000" b="1" i="0" u="none" strike="noStrike" cap="none" spc="-159" baseline="0">
          <a:solidFill>
            <a:srgbClr val="000000"/>
          </a:solidFill>
          <a:uFillTx/>
          <a:latin typeface="+mn-lt"/>
          <a:ea typeface="+mn-ea"/>
          <a:cs typeface="+mn-cs"/>
          <a:sym typeface="Arial"/>
        </a:defRPr>
      </a:lvl6pPr>
      <a:lvl7pPr marL="0" marR="0" indent="0" algn="l" defTabSz="2438337" latinLnBrk="0">
        <a:lnSpc>
          <a:spcPct val="80000"/>
        </a:lnSpc>
        <a:spcBef>
          <a:spcPts val="0"/>
        </a:spcBef>
        <a:spcAft>
          <a:spcPts val="0"/>
        </a:spcAft>
        <a:buClrTx/>
        <a:buSzTx/>
        <a:buFontTx/>
        <a:buNone/>
        <a:tabLst/>
        <a:defRPr sz="8000" b="1" i="0" u="none" strike="noStrike" cap="none" spc="-159" baseline="0">
          <a:solidFill>
            <a:srgbClr val="000000"/>
          </a:solidFill>
          <a:uFillTx/>
          <a:latin typeface="+mn-lt"/>
          <a:ea typeface="+mn-ea"/>
          <a:cs typeface="+mn-cs"/>
          <a:sym typeface="Arial"/>
        </a:defRPr>
      </a:lvl7pPr>
      <a:lvl8pPr marL="0" marR="0" indent="0" algn="l" defTabSz="2438337" latinLnBrk="0">
        <a:lnSpc>
          <a:spcPct val="80000"/>
        </a:lnSpc>
        <a:spcBef>
          <a:spcPts val="0"/>
        </a:spcBef>
        <a:spcAft>
          <a:spcPts val="0"/>
        </a:spcAft>
        <a:buClrTx/>
        <a:buSzTx/>
        <a:buFontTx/>
        <a:buNone/>
        <a:tabLst/>
        <a:defRPr sz="8000" b="1" i="0" u="none" strike="noStrike" cap="none" spc="-159" baseline="0">
          <a:solidFill>
            <a:srgbClr val="000000"/>
          </a:solidFill>
          <a:uFillTx/>
          <a:latin typeface="+mn-lt"/>
          <a:ea typeface="+mn-ea"/>
          <a:cs typeface="+mn-cs"/>
          <a:sym typeface="Arial"/>
        </a:defRPr>
      </a:lvl8pPr>
      <a:lvl9pPr marL="0" marR="0" indent="0" algn="l" defTabSz="2438337" latinLnBrk="0">
        <a:lnSpc>
          <a:spcPct val="80000"/>
        </a:lnSpc>
        <a:spcBef>
          <a:spcPts val="0"/>
        </a:spcBef>
        <a:spcAft>
          <a:spcPts val="0"/>
        </a:spcAft>
        <a:buClrTx/>
        <a:buSzTx/>
        <a:buFontTx/>
        <a:buNone/>
        <a:tabLst/>
        <a:defRPr sz="8000" b="1" i="0" u="none" strike="noStrike" cap="none" spc="-159" baseline="0">
          <a:solidFill>
            <a:srgbClr val="000000"/>
          </a:solidFill>
          <a:uFillTx/>
          <a:latin typeface="+mn-lt"/>
          <a:ea typeface="+mn-ea"/>
          <a:cs typeface="+mn-cs"/>
          <a:sym typeface="Arial"/>
        </a:defRPr>
      </a:lvl9pPr>
    </p:titleStyle>
    <p:bodyStyle>
      <a:lvl1pPr marL="0" marR="0" indent="0" algn="l" defTabSz="825500" latinLnBrk="0">
        <a:lnSpc>
          <a:spcPct val="100000"/>
        </a:lnSpc>
        <a:spcBef>
          <a:spcPts val="0"/>
        </a:spcBef>
        <a:spcAft>
          <a:spcPts val="0"/>
        </a:spcAft>
        <a:buClrTx/>
        <a:buSzTx/>
        <a:buFontTx/>
        <a:buNone/>
        <a:tabLst/>
        <a:defRPr sz="4400" b="0" i="0" u="none" strike="noStrike" cap="none" spc="0" baseline="0">
          <a:solidFill>
            <a:srgbClr val="004686"/>
          </a:solidFill>
          <a:uFillTx/>
          <a:latin typeface="+mn-lt"/>
          <a:ea typeface="+mn-ea"/>
          <a:cs typeface="+mn-cs"/>
          <a:sym typeface="Arial"/>
        </a:defRPr>
      </a:lvl1pPr>
      <a:lvl2pPr marL="1168400" marR="0" indent="-558800" algn="l" defTabSz="825500" latinLnBrk="0">
        <a:lnSpc>
          <a:spcPct val="100000"/>
        </a:lnSpc>
        <a:spcBef>
          <a:spcPts val="0"/>
        </a:spcBef>
        <a:spcAft>
          <a:spcPts val="0"/>
        </a:spcAft>
        <a:buClrTx/>
        <a:buSzPct val="123000"/>
        <a:buFontTx/>
        <a:buChar char="•"/>
        <a:tabLst/>
        <a:defRPr sz="4400" b="0" i="0" u="none" strike="noStrike" cap="none" spc="0" baseline="0">
          <a:solidFill>
            <a:srgbClr val="004686"/>
          </a:solidFill>
          <a:uFillTx/>
          <a:latin typeface="+mn-lt"/>
          <a:ea typeface="+mn-ea"/>
          <a:cs typeface="+mn-cs"/>
          <a:sym typeface="Arial"/>
        </a:defRPr>
      </a:lvl2pPr>
      <a:lvl3pPr marL="1778000" marR="0" indent="-558800" algn="l" defTabSz="825500" latinLnBrk="0">
        <a:lnSpc>
          <a:spcPct val="100000"/>
        </a:lnSpc>
        <a:spcBef>
          <a:spcPts val="0"/>
        </a:spcBef>
        <a:spcAft>
          <a:spcPts val="0"/>
        </a:spcAft>
        <a:buClrTx/>
        <a:buSzPct val="123000"/>
        <a:buFontTx/>
        <a:buChar char="•"/>
        <a:tabLst/>
        <a:defRPr sz="4400" b="0" i="0" u="none" strike="noStrike" cap="none" spc="0" baseline="0">
          <a:solidFill>
            <a:srgbClr val="004686"/>
          </a:solidFill>
          <a:uFillTx/>
          <a:latin typeface="+mn-lt"/>
          <a:ea typeface="+mn-ea"/>
          <a:cs typeface="+mn-cs"/>
          <a:sym typeface="Arial"/>
        </a:defRPr>
      </a:lvl3pPr>
      <a:lvl4pPr marL="2387600" marR="0" indent="-558800" algn="l" defTabSz="825500" latinLnBrk="0">
        <a:lnSpc>
          <a:spcPct val="100000"/>
        </a:lnSpc>
        <a:spcBef>
          <a:spcPts val="0"/>
        </a:spcBef>
        <a:spcAft>
          <a:spcPts val="0"/>
        </a:spcAft>
        <a:buClrTx/>
        <a:buSzPct val="123000"/>
        <a:buFontTx/>
        <a:buChar char="•"/>
        <a:tabLst/>
        <a:defRPr sz="4400" b="0" i="0" u="none" strike="noStrike" cap="none" spc="0" baseline="0">
          <a:solidFill>
            <a:srgbClr val="004686"/>
          </a:solidFill>
          <a:uFillTx/>
          <a:latin typeface="+mn-lt"/>
          <a:ea typeface="+mn-ea"/>
          <a:cs typeface="+mn-cs"/>
          <a:sym typeface="Arial"/>
        </a:defRPr>
      </a:lvl4pPr>
      <a:lvl5pPr marL="2997200" marR="0" indent="-558800" algn="l" defTabSz="825500" latinLnBrk="0">
        <a:lnSpc>
          <a:spcPct val="100000"/>
        </a:lnSpc>
        <a:spcBef>
          <a:spcPts val="0"/>
        </a:spcBef>
        <a:spcAft>
          <a:spcPts val="0"/>
        </a:spcAft>
        <a:buClrTx/>
        <a:buSzPct val="123000"/>
        <a:buFontTx/>
        <a:buChar char="•"/>
        <a:tabLst/>
        <a:defRPr sz="4400" b="0" i="0" u="none" strike="noStrike" cap="none" spc="0" baseline="0">
          <a:solidFill>
            <a:srgbClr val="004686"/>
          </a:solidFill>
          <a:uFillTx/>
          <a:latin typeface="+mn-lt"/>
          <a:ea typeface="+mn-ea"/>
          <a:cs typeface="+mn-cs"/>
          <a:sym typeface="Arial"/>
        </a:defRPr>
      </a:lvl5pPr>
      <a:lvl6pPr marL="3606800" marR="0" indent="-558800" algn="l" defTabSz="825500" latinLnBrk="0">
        <a:lnSpc>
          <a:spcPct val="100000"/>
        </a:lnSpc>
        <a:spcBef>
          <a:spcPts val="0"/>
        </a:spcBef>
        <a:spcAft>
          <a:spcPts val="0"/>
        </a:spcAft>
        <a:buClrTx/>
        <a:buSzPct val="123000"/>
        <a:buFontTx/>
        <a:buChar char="•"/>
        <a:tabLst/>
        <a:defRPr sz="4400" b="0" i="0" u="none" strike="noStrike" cap="none" spc="0" baseline="0">
          <a:solidFill>
            <a:srgbClr val="004686"/>
          </a:solidFill>
          <a:uFillTx/>
          <a:latin typeface="+mn-lt"/>
          <a:ea typeface="+mn-ea"/>
          <a:cs typeface="+mn-cs"/>
          <a:sym typeface="Arial"/>
        </a:defRPr>
      </a:lvl6pPr>
      <a:lvl7pPr marL="4216400" marR="0" indent="-558800" algn="l" defTabSz="825500" latinLnBrk="0">
        <a:lnSpc>
          <a:spcPct val="100000"/>
        </a:lnSpc>
        <a:spcBef>
          <a:spcPts val="0"/>
        </a:spcBef>
        <a:spcAft>
          <a:spcPts val="0"/>
        </a:spcAft>
        <a:buClrTx/>
        <a:buSzPct val="123000"/>
        <a:buFontTx/>
        <a:buChar char="•"/>
        <a:tabLst/>
        <a:defRPr sz="4400" b="0" i="0" u="none" strike="noStrike" cap="none" spc="0" baseline="0">
          <a:solidFill>
            <a:srgbClr val="004686"/>
          </a:solidFill>
          <a:uFillTx/>
          <a:latin typeface="+mn-lt"/>
          <a:ea typeface="+mn-ea"/>
          <a:cs typeface="+mn-cs"/>
          <a:sym typeface="Arial"/>
        </a:defRPr>
      </a:lvl7pPr>
      <a:lvl8pPr marL="4826000" marR="0" indent="-558800" algn="l" defTabSz="825500" latinLnBrk="0">
        <a:lnSpc>
          <a:spcPct val="100000"/>
        </a:lnSpc>
        <a:spcBef>
          <a:spcPts val="0"/>
        </a:spcBef>
        <a:spcAft>
          <a:spcPts val="0"/>
        </a:spcAft>
        <a:buClrTx/>
        <a:buSzPct val="123000"/>
        <a:buFontTx/>
        <a:buChar char="•"/>
        <a:tabLst/>
        <a:defRPr sz="4400" b="0" i="0" u="none" strike="noStrike" cap="none" spc="0" baseline="0">
          <a:solidFill>
            <a:srgbClr val="004686"/>
          </a:solidFill>
          <a:uFillTx/>
          <a:latin typeface="+mn-lt"/>
          <a:ea typeface="+mn-ea"/>
          <a:cs typeface="+mn-cs"/>
          <a:sym typeface="Arial"/>
        </a:defRPr>
      </a:lvl8pPr>
      <a:lvl9pPr marL="5435600" marR="0" indent="-558800" algn="l" defTabSz="825500" latinLnBrk="0">
        <a:lnSpc>
          <a:spcPct val="100000"/>
        </a:lnSpc>
        <a:spcBef>
          <a:spcPts val="0"/>
        </a:spcBef>
        <a:spcAft>
          <a:spcPts val="0"/>
        </a:spcAft>
        <a:buClrTx/>
        <a:buSzPct val="123000"/>
        <a:buFontTx/>
        <a:buChar char="•"/>
        <a:tabLst/>
        <a:defRPr sz="4400" b="0" i="0" u="none" strike="noStrike" cap="none" spc="0" baseline="0">
          <a:solidFill>
            <a:srgbClr val="004686"/>
          </a:solidFill>
          <a:uFillTx/>
          <a:latin typeface="+mn-lt"/>
          <a:ea typeface="+mn-ea"/>
          <a:cs typeface="+mn-cs"/>
          <a:sym typeface="Arial"/>
        </a:defRPr>
      </a:lvl9pPr>
    </p:bodyStyle>
    <p:otherStyle>
      <a:lvl1pPr marL="0" marR="0" indent="0" algn="ctr" defTabSz="584200" latinLnBrk="0">
        <a:lnSpc>
          <a:spcPct val="100000"/>
        </a:lnSpc>
        <a:spcBef>
          <a:spcPts val="0"/>
        </a:spcBef>
        <a:spcAft>
          <a:spcPts val="0"/>
        </a:spcAft>
        <a:buClrTx/>
        <a:buSzTx/>
        <a:buFontTx/>
        <a:buNone/>
        <a:tabLst/>
        <a:defRPr sz="2000" b="1" i="0" u="none" strike="noStrike" cap="none" spc="0" baseline="0">
          <a:solidFill>
            <a:schemeClr val="tx1"/>
          </a:solidFill>
          <a:uFillTx/>
          <a:latin typeface="+mn-lt"/>
          <a:ea typeface="+mn-ea"/>
          <a:cs typeface="+mn-cs"/>
          <a:sym typeface="Arial"/>
        </a:defRPr>
      </a:lvl1pPr>
      <a:lvl2pPr marL="0" marR="0" indent="0" algn="ctr" defTabSz="584200" latinLnBrk="0">
        <a:lnSpc>
          <a:spcPct val="100000"/>
        </a:lnSpc>
        <a:spcBef>
          <a:spcPts val="0"/>
        </a:spcBef>
        <a:spcAft>
          <a:spcPts val="0"/>
        </a:spcAft>
        <a:buClrTx/>
        <a:buSzTx/>
        <a:buFontTx/>
        <a:buNone/>
        <a:tabLst/>
        <a:defRPr sz="2000" b="1" i="0" u="none" strike="noStrike" cap="none" spc="0" baseline="0">
          <a:solidFill>
            <a:schemeClr val="tx1"/>
          </a:solidFill>
          <a:uFillTx/>
          <a:latin typeface="+mn-lt"/>
          <a:ea typeface="+mn-ea"/>
          <a:cs typeface="+mn-cs"/>
          <a:sym typeface="Arial"/>
        </a:defRPr>
      </a:lvl2pPr>
      <a:lvl3pPr marL="0" marR="0" indent="0" algn="ctr" defTabSz="584200" latinLnBrk="0">
        <a:lnSpc>
          <a:spcPct val="100000"/>
        </a:lnSpc>
        <a:spcBef>
          <a:spcPts val="0"/>
        </a:spcBef>
        <a:spcAft>
          <a:spcPts val="0"/>
        </a:spcAft>
        <a:buClrTx/>
        <a:buSzTx/>
        <a:buFontTx/>
        <a:buNone/>
        <a:tabLst/>
        <a:defRPr sz="2000" b="1" i="0" u="none" strike="noStrike" cap="none" spc="0" baseline="0">
          <a:solidFill>
            <a:schemeClr val="tx1"/>
          </a:solidFill>
          <a:uFillTx/>
          <a:latin typeface="+mn-lt"/>
          <a:ea typeface="+mn-ea"/>
          <a:cs typeface="+mn-cs"/>
          <a:sym typeface="Arial"/>
        </a:defRPr>
      </a:lvl3pPr>
      <a:lvl4pPr marL="0" marR="0" indent="0" algn="ctr" defTabSz="584200" latinLnBrk="0">
        <a:lnSpc>
          <a:spcPct val="100000"/>
        </a:lnSpc>
        <a:spcBef>
          <a:spcPts val="0"/>
        </a:spcBef>
        <a:spcAft>
          <a:spcPts val="0"/>
        </a:spcAft>
        <a:buClrTx/>
        <a:buSzTx/>
        <a:buFontTx/>
        <a:buNone/>
        <a:tabLst/>
        <a:defRPr sz="2000" b="1" i="0" u="none" strike="noStrike" cap="none" spc="0" baseline="0">
          <a:solidFill>
            <a:schemeClr val="tx1"/>
          </a:solidFill>
          <a:uFillTx/>
          <a:latin typeface="+mn-lt"/>
          <a:ea typeface="+mn-ea"/>
          <a:cs typeface="+mn-cs"/>
          <a:sym typeface="Arial"/>
        </a:defRPr>
      </a:lvl4pPr>
      <a:lvl5pPr marL="0" marR="0" indent="0" algn="ctr" defTabSz="584200" latinLnBrk="0">
        <a:lnSpc>
          <a:spcPct val="100000"/>
        </a:lnSpc>
        <a:spcBef>
          <a:spcPts val="0"/>
        </a:spcBef>
        <a:spcAft>
          <a:spcPts val="0"/>
        </a:spcAft>
        <a:buClrTx/>
        <a:buSzTx/>
        <a:buFontTx/>
        <a:buNone/>
        <a:tabLst/>
        <a:defRPr sz="2000" b="1" i="0" u="none" strike="noStrike" cap="none" spc="0" baseline="0">
          <a:solidFill>
            <a:schemeClr val="tx1"/>
          </a:solidFill>
          <a:uFillTx/>
          <a:latin typeface="+mn-lt"/>
          <a:ea typeface="+mn-ea"/>
          <a:cs typeface="+mn-cs"/>
          <a:sym typeface="Arial"/>
        </a:defRPr>
      </a:lvl5pPr>
      <a:lvl6pPr marL="0" marR="0" indent="0" algn="ctr" defTabSz="584200" latinLnBrk="0">
        <a:lnSpc>
          <a:spcPct val="100000"/>
        </a:lnSpc>
        <a:spcBef>
          <a:spcPts val="0"/>
        </a:spcBef>
        <a:spcAft>
          <a:spcPts val="0"/>
        </a:spcAft>
        <a:buClrTx/>
        <a:buSzTx/>
        <a:buFontTx/>
        <a:buNone/>
        <a:tabLst/>
        <a:defRPr sz="2000" b="1" i="0" u="none" strike="noStrike" cap="none" spc="0" baseline="0">
          <a:solidFill>
            <a:schemeClr val="tx1"/>
          </a:solidFill>
          <a:uFillTx/>
          <a:latin typeface="+mn-lt"/>
          <a:ea typeface="+mn-ea"/>
          <a:cs typeface="+mn-cs"/>
          <a:sym typeface="Arial"/>
        </a:defRPr>
      </a:lvl6pPr>
      <a:lvl7pPr marL="0" marR="0" indent="0" algn="ctr" defTabSz="584200" latinLnBrk="0">
        <a:lnSpc>
          <a:spcPct val="100000"/>
        </a:lnSpc>
        <a:spcBef>
          <a:spcPts val="0"/>
        </a:spcBef>
        <a:spcAft>
          <a:spcPts val="0"/>
        </a:spcAft>
        <a:buClrTx/>
        <a:buSzTx/>
        <a:buFontTx/>
        <a:buNone/>
        <a:tabLst/>
        <a:defRPr sz="2000" b="1" i="0" u="none" strike="noStrike" cap="none" spc="0" baseline="0">
          <a:solidFill>
            <a:schemeClr val="tx1"/>
          </a:solidFill>
          <a:uFillTx/>
          <a:latin typeface="+mn-lt"/>
          <a:ea typeface="+mn-ea"/>
          <a:cs typeface="+mn-cs"/>
          <a:sym typeface="Arial"/>
        </a:defRPr>
      </a:lvl7pPr>
      <a:lvl8pPr marL="0" marR="0" indent="0" algn="ctr" defTabSz="584200" latinLnBrk="0">
        <a:lnSpc>
          <a:spcPct val="100000"/>
        </a:lnSpc>
        <a:spcBef>
          <a:spcPts val="0"/>
        </a:spcBef>
        <a:spcAft>
          <a:spcPts val="0"/>
        </a:spcAft>
        <a:buClrTx/>
        <a:buSzTx/>
        <a:buFontTx/>
        <a:buNone/>
        <a:tabLst/>
        <a:defRPr sz="2000" b="1" i="0" u="none" strike="noStrike" cap="none" spc="0" baseline="0">
          <a:solidFill>
            <a:schemeClr val="tx1"/>
          </a:solidFill>
          <a:uFillTx/>
          <a:latin typeface="+mn-lt"/>
          <a:ea typeface="+mn-ea"/>
          <a:cs typeface="+mn-cs"/>
          <a:sym typeface="Arial"/>
        </a:defRPr>
      </a:lvl8pPr>
      <a:lvl9pPr marL="0" marR="0" indent="0" algn="ctr" defTabSz="584200" latinLnBrk="0">
        <a:lnSpc>
          <a:spcPct val="100000"/>
        </a:lnSpc>
        <a:spcBef>
          <a:spcPts val="0"/>
        </a:spcBef>
        <a:spcAft>
          <a:spcPts val="0"/>
        </a:spcAft>
        <a:buClrTx/>
        <a:buSzTx/>
        <a:buFontTx/>
        <a:buNone/>
        <a:tabLst/>
        <a:defRPr sz="2000" b="1"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8" Type="http://schemas.openxmlformats.org/officeDocument/2006/relationships/hyperlink" Target="https://www.oph.fi/sites/default/files/documents/32427_faktaa_1_2014_hidden_competences.pdf" TargetMode="External"/><Relationship Id="rId3" Type="http://schemas.openxmlformats.org/officeDocument/2006/relationships/hyperlink" Target="https://www.oecd.org/pisa/innovation/global-competence/" TargetMode="External"/><Relationship Id="rId7" Type="http://schemas.openxmlformats.org/officeDocument/2006/relationships/hyperlink" Target="http://www.battelleforkids.org/networks/p21" TargetMode="External"/><Relationship Id="rId2" Type="http://schemas.openxmlformats.org/officeDocument/2006/relationships/hyperlink" Target="https://www.oecd.org/pisa/Handbook-PISA-2018-Global-Competence.pdf" TargetMode="External"/><Relationship Id="rId1" Type="http://schemas.openxmlformats.org/officeDocument/2006/relationships/slideLayout" Target="../slideLayouts/slideLayout4.xml"/><Relationship Id="rId6" Type="http://schemas.openxmlformats.org/officeDocument/2006/relationships/hyperlink" Target="https://intouchhrm.nl/loopbaancoaching/21st-century-skills-zijn-jouw-medewerkers-future-proof/" TargetMode="External"/><Relationship Id="rId5" Type="http://schemas.openxmlformats.org/officeDocument/2006/relationships/hyperlink" Target="https://www.uu.nl/nieuws/adolescenten-en-de-nieuwe-uitdagingen-van-de-21e-eeuw" TargetMode="External"/><Relationship Id="rId10" Type="http://schemas.openxmlformats.org/officeDocument/2006/relationships/hyperlink" Target="https://groenkennisnet.nl/nieuwsitem/internationale-competenties-realisatie-in-de-praktijk-1" TargetMode="External"/><Relationship Id="rId4" Type="http://schemas.openxmlformats.org/officeDocument/2006/relationships/hyperlink" Target="https://www.oecd-ilibrary.org/docserver/043fc3b0-en.pdf?expires=1654399793&amp;id=id&amp;accname=guest&amp;checksum=37F5F9B671D2A066DE196EBB4C457F15" TargetMode="External"/><Relationship Id="rId9" Type="http://schemas.openxmlformats.org/officeDocument/2006/relationships/hyperlink" Target="https://www.ureka.eu/"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Blikopener"/>
          <p:cNvSpPr txBox="1">
            <a:spLocks noGrp="1"/>
          </p:cNvSpPr>
          <p:nvPr>
            <p:ph type="title"/>
          </p:nvPr>
        </p:nvSpPr>
        <p:spPr>
          <a:xfrm>
            <a:off x="7234763" y="3879158"/>
            <a:ext cx="19824440" cy="2084901"/>
          </a:xfrm>
          <a:prstGeom prst="rect">
            <a:avLst/>
          </a:prstGeom>
        </p:spPr>
        <p:txBody>
          <a:bodyPr>
            <a:noAutofit/>
          </a:bodyPr>
          <a:lstStyle/>
          <a:p>
            <a:pPr>
              <a:lnSpc>
                <a:spcPct val="100000"/>
              </a:lnSpc>
              <a:defRPr sz="8500"/>
            </a:pPr>
            <a:r>
              <a:rPr lang="nl-BE" sz="15000" dirty="0"/>
              <a:t>Welkom</a:t>
            </a:r>
            <a:endParaRPr sz="15000" dirty="0"/>
          </a:p>
        </p:txBody>
      </p:sp>
      <p:sp>
        <p:nvSpPr>
          <p:cNvPr id="89" name="Rechthoek"/>
          <p:cNvSpPr/>
          <p:nvPr/>
        </p:nvSpPr>
        <p:spPr>
          <a:xfrm>
            <a:off x="-7243" y="-6388"/>
            <a:ext cx="24398486" cy="13714749"/>
          </a:xfrm>
          <a:prstGeom prst="rect">
            <a:avLst/>
          </a:prstGeom>
          <a:ln w="25400">
            <a:solidFill>
              <a:srgbClr val="535353"/>
            </a:solidFill>
            <a:miter/>
          </a:ln>
        </p:spPr>
        <p:txBody>
          <a:bodyPr tIns="91439" bIns="91439" anchor="ctr"/>
          <a:lstStyle/>
          <a:p>
            <a:endParaRPr/>
          </a:p>
        </p:txBody>
      </p:sp>
      <p:sp>
        <p:nvSpPr>
          <p:cNvPr id="92" name="Blikopener"/>
          <p:cNvSpPr txBox="1"/>
          <p:nvPr/>
        </p:nvSpPr>
        <p:spPr>
          <a:xfrm>
            <a:off x="7476448" y="7513514"/>
            <a:ext cx="10658414" cy="215278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defTabSz="2438337">
              <a:defRPr sz="2500">
                <a:latin typeface="+mj-lt"/>
                <a:ea typeface="+mj-ea"/>
                <a:cs typeface="+mj-cs"/>
                <a:sym typeface="Helvetica"/>
              </a:defRPr>
            </a:pPr>
            <a:r>
              <a:rPr sz="4500" dirty="0"/>
              <a:t>Gent - 20 </a:t>
            </a:r>
            <a:r>
              <a:rPr sz="4500" dirty="0" err="1"/>
              <a:t>juni</a:t>
            </a:r>
            <a:r>
              <a:rPr sz="4500" dirty="0"/>
              <a:t> 2022</a:t>
            </a:r>
          </a:p>
        </p:txBody>
      </p:sp>
      <p:sp>
        <p:nvSpPr>
          <p:cNvPr id="10" name="Blikopener">
            <a:extLst>
              <a:ext uri="{FF2B5EF4-FFF2-40B4-BE49-F238E27FC236}">
                <a16:creationId xmlns:a16="http://schemas.microsoft.com/office/drawing/2014/main" id="{29971489-BD63-CBDD-8982-A8FC55871D24}"/>
              </a:ext>
            </a:extLst>
          </p:cNvPr>
          <p:cNvSpPr txBox="1"/>
          <p:nvPr/>
        </p:nvSpPr>
        <p:spPr>
          <a:xfrm>
            <a:off x="7476448" y="5964059"/>
            <a:ext cx="10658414" cy="2152782"/>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pPr defTabSz="2438337">
              <a:defRPr sz="4500" b="1">
                <a:solidFill>
                  <a:srgbClr val="ED4E53"/>
                </a:solidFill>
                <a:latin typeface="+mj-lt"/>
                <a:ea typeface="+mj-ea"/>
                <a:cs typeface="+mj-cs"/>
                <a:sym typeface="Helvetica"/>
              </a:defRPr>
            </a:pPr>
            <a:r>
              <a:rPr sz="8500" dirty="0"/>
              <a:t>Idee-</a:t>
            </a:r>
            <a:r>
              <a:rPr sz="8500" dirty="0" err="1"/>
              <a:t>doos</a:t>
            </a:r>
            <a:r>
              <a:rPr sz="8500" dirty="0"/>
              <a:t>-</a:t>
            </a:r>
            <a:r>
              <a:rPr sz="8500" dirty="0" err="1"/>
              <a:t>momen</a:t>
            </a:r>
            <a:r>
              <a:rPr lang="nl-BE" sz="8500" dirty="0"/>
              <a:t>t</a:t>
            </a:r>
            <a:endParaRPr sz="8500"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lide Number"/>
          <p:cNvSpPr txBox="1">
            <a:spLocks noGrp="1"/>
          </p:cNvSpPr>
          <p:nvPr>
            <p:ph type="sldNum" sz="quarter" idx="4294967295"/>
          </p:nvPr>
        </p:nvSpPr>
        <p:spPr>
          <a:xfrm>
            <a:off x="23233969" y="13070207"/>
            <a:ext cx="255564" cy="385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
        <p:nvSpPr>
          <p:cNvPr id="157" name="Titel van de slide max 1 lijn"/>
          <p:cNvSpPr txBox="1"/>
          <p:nvPr/>
        </p:nvSpPr>
        <p:spPr>
          <a:xfrm>
            <a:off x="3803700" y="1206499"/>
            <a:ext cx="19752568" cy="9254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2438337">
              <a:lnSpc>
                <a:spcPct val="80000"/>
              </a:lnSpc>
              <a:defRPr sz="6500" b="1">
                <a:solidFill>
                  <a:srgbClr val="005089"/>
                </a:solidFill>
              </a:defRPr>
            </a:pPr>
            <a:r>
              <a:t>Mogelijkheden</a:t>
            </a:r>
            <a:r>
              <a:rPr sz="1200"/>
              <a:t> </a:t>
            </a:r>
          </a:p>
        </p:txBody>
      </p:sp>
      <p:sp>
        <p:nvSpPr>
          <p:cNvPr id="158" name="Slide bullet text"/>
          <p:cNvSpPr txBox="1">
            <a:spLocks noGrp="1"/>
          </p:cNvSpPr>
          <p:nvPr>
            <p:ph type="body" idx="1"/>
          </p:nvPr>
        </p:nvSpPr>
        <p:spPr>
          <a:xfrm>
            <a:off x="3810000" y="3810000"/>
            <a:ext cx="21392830" cy="11757017"/>
          </a:xfrm>
          <a:prstGeom prst="rect">
            <a:avLst/>
          </a:prstGeom>
        </p:spPr>
        <p:txBody>
          <a:bodyPr lIns="0" tIns="0" rIns="0" bIns="0"/>
          <a:lstStyle/>
          <a:p>
            <a:pPr defTabSz="2438337">
              <a:lnSpc>
                <a:spcPct val="120000"/>
              </a:lnSpc>
              <a:spcBef>
                <a:spcPts val="500"/>
              </a:spcBef>
              <a:defRPr sz="4000" b="1">
                <a:solidFill>
                  <a:srgbClr val="000000"/>
                </a:solidFill>
              </a:defRPr>
            </a:pPr>
            <a:r>
              <a:t>Class to class COIL</a:t>
            </a:r>
            <a:endParaRPr sz="4800">
              <a:solidFill>
                <a:srgbClr val="005089"/>
              </a:solidFill>
            </a:endParaRPr>
          </a:p>
          <a:p>
            <a:pPr lvl="1" defTabSz="2438337">
              <a:lnSpc>
                <a:spcPct val="120000"/>
              </a:lnSpc>
              <a:spcBef>
                <a:spcPts val="500"/>
              </a:spcBef>
              <a:buFont typeface="Arial"/>
              <a:defRPr sz="4000">
                <a:solidFill>
                  <a:srgbClr val="000000"/>
                </a:solidFill>
              </a:defRPr>
            </a:pPr>
            <a:r>
              <a:t>gezamenlijke taken – online</a:t>
            </a:r>
            <a:br/>
            <a:endParaRPr/>
          </a:p>
          <a:p>
            <a:pPr defTabSz="2438337">
              <a:lnSpc>
                <a:spcPct val="120000"/>
              </a:lnSpc>
              <a:spcBef>
                <a:spcPts val="500"/>
              </a:spcBef>
              <a:defRPr sz="4000" b="1">
                <a:solidFill>
                  <a:srgbClr val="000000"/>
                </a:solidFill>
              </a:defRPr>
            </a:pPr>
            <a:r>
              <a:t>Pre-mobility COIL</a:t>
            </a:r>
            <a:endParaRPr sz="4800"/>
          </a:p>
          <a:p>
            <a:pPr lvl="1" defTabSz="2438337">
              <a:lnSpc>
                <a:spcPct val="120000"/>
              </a:lnSpc>
              <a:spcBef>
                <a:spcPts val="500"/>
              </a:spcBef>
              <a:buFont typeface="Arial"/>
              <a:defRPr sz="4000">
                <a:solidFill>
                  <a:srgbClr val="000000"/>
                </a:solidFill>
              </a:defRPr>
            </a:pPr>
            <a:r>
              <a:t>met ontvangende partner</a:t>
            </a:r>
            <a:endParaRPr sz="4800"/>
          </a:p>
          <a:p>
            <a:pPr lvl="1" defTabSz="2438337">
              <a:lnSpc>
                <a:spcPct val="120000"/>
              </a:lnSpc>
              <a:spcBef>
                <a:spcPts val="500"/>
              </a:spcBef>
              <a:buFont typeface="Arial"/>
              <a:defRPr sz="4000">
                <a:solidFill>
                  <a:srgbClr val="000000"/>
                </a:solidFill>
              </a:defRPr>
            </a:pPr>
            <a:r>
              <a:t>voor uitwisseling plaatsgrijpt</a:t>
            </a:r>
            <a:br/>
            <a:endParaRPr/>
          </a:p>
          <a:p>
            <a:pPr defTabSz="2438337">
              <a:lnSpc>
                <a:spcPct val="120000"/>
              </a:lnSpc>
              <a:spcBef>
                <a:spcPts val="500"/>
              </a:spcBef>
              <a:defRPr sz="4000" b="1">
                <a:solidFill>
                  <a:srgbClr val="000000"/>
                </a:solidFill>
              </a:defRPr>
            </a:pPr>
            <a:r>
              <a:t>Onderdeel van ≠ vormen van blended mobility</a:t>
            </a:r>
            <a:endParaRPr sz="4800"/>
          </a:p>
          <a:p>
            <a:pPr lvl="1" defTabSz="2438337">
              <a:lnSpc>
                <a:spcPct val="120000"/>
              </a:lnSpc>
              <a:spcBef>
                <a:spcPts val="500"/>
              </a:spcBef>
              <a:buFont typeface="Arial"/>
              <a:defRPr sz="4000">
                <a:solidFill>
                  <a:srgbClr val="000000"/>
                </a:solidFill>
              </a:defRPr>
            </a:pPr>
            <a:r>
              <a:t>COIL + fysieke uitwisseling</a:t>
            </a:r>
          </a:p>
          <a:p>
            <a:pPr lvl="1" defTabSz="2438337">
              <a:lnSpc>
                <a:spcPct val="120000"/>
              </a:lnSpc>
              <a:spcBef>
                <a:spcPts val="500"/>
              </a:spcBef>
              <a:buFont typeface="Arial"/>
              <a:defRPr sz="4000">
                <a:solidFill>
                  <a:srgbClr val="000000"/>
                </a:solidFill>
              </a:defRPr>
            </a:pPr>
            <a:r>
              <a:t>Blended intensive programs (BIPs): </a:t>
            </a:r>
            <a:br/>
            <a:r>
              <a:t>3 ECHE partners, 5-30 dagen, 3 ECTS,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lide bullet text"/>
          <p:cNvSpPr txBox="1">
            <a:spLocks noGrp="1"/>
          </p:cNvSpPr>
          <p:nvPr>
            <p:ph type="body" idx="1"/>
          </p:nvPr>
        </p:nvSpPr>
        <p:spPr>
          <a:xfrm>
            <a:off x="3809999" y="3335866"/>
            <a:ext cx="19765370" cy="10480779"/>
          </a:xfrm>
          <a:prstGeom prst="rect">
            <a:avLst/>
          </a:prstGeom>
        </p:spPr>
        <p:txBody>
          <a:bodyPr lIns="0" tIns="0" rIns="0" bIns="0"/>
          <a:lstStyle/>
          <a:p>
            <a:pPr marL="762000" indent="-762000" defTabSz="2438337">
              <a:lnSpc>
                <a:spcPct val="150000"/>
              </a:lnSpc>
              <a:buSzPct val="100000"/>
              <a:buAutoNum type="arabicPeriod"/>
              <a:defRPr sz="4800">
                <a:solidFill>
                  <a:srgbClr val="A7A7A7"/>
                </a:solidFill>
              </a:defRPr>
            </a:pPr>
            <a:r>
              <a:t>Wat is COIL?</a:t>
            </a:r>
          </a:p>
          <a:p>
            <a:pPr marL="762000" indent="-762000" defTabSz="2438337">
              <a:lnSpc>
                <a:spcPct val="150000"/>
              </a:lnSpc>
              <a:buSzPct val="100000"/>
              <a:buAutoNum type="arabicPeriod"/>
              <a:defRPr sz="4800" b="1">
                <a:solidFill>
                  <a:srgbClr val="000000"/>
                </a:solidFill>
              </a:defRPr>
            </a:pPr>
            <a:r>
              <a:t>Sprekend voorbeeld</a:t>
            </a:r>
          </a:p>
          <a:p>
            <a:pPr marL="762000" indent="-762000" defTabSz="2438337">
              <a:lnSpc>
                <a:spcPct val="150000"/>
              </a:lnSpc>
              <a:buSzPct val="100000"/>
              <a:buAutoNum type="arabicPeriod"/>
              <a:defRPr sz="4800">
                <a:solidFill>
                  <a:srgbClr val="000000"/>
                </a:solidFill>
              </a:defRPr>
            </a:pPr>
            <a:r>
              <a:t>Voordelen van COIL voor (graduaats-)studenten</a:t>
            </a:r>
          </a:p>
          <a:p>
            <a:pPr marL="762000" indent="-762000" defTabSz="2438337">
              <a:lnSpc>
                <a:spcPct val="150000"/>
              </a:lnSpc>
              <a:buSzPct val="100000"/>
              <a:buAutoNum type="arabicPeriod"/>
              <a:defRPr sz="4800">
                <a:solidFill>
                  <a:srgbClr val="000000"/>
                </a:solidFill>
              </a:defRPr>
            </a:pPr>
            <a:r>
              <a:t>Waarom COIL om ICOMs te bereiken?</a:t>
            </a:r>
          </a:p>
          <a:p>
            <a:pPr marL="762000" indent="-762000" defTabSz="2438337">
              <a:lnSpc>
                <a:spcPct val="150000"/>
              </a:lnSpc>
              <a:buSzPct val="100000"/>
              <a:buAutoNum type="arabicPeriod"/>
              <a:defRPr sz="4800">
                <a:solidFill>
                  <a:srgbClr val="000000"/>
                </a:solidFill>
              </a:defRPr>
            </a:pPr>
            <a:r>
              <a:t>Hoe aanpakken?</a:t>
            </a:r>
          </a:p>
          <a:p>
            <a:pPr marL="762000" indent="-762000" defTabSz="2438337">
              <a:lnSpc>
                <a:spcPct val="150000"/>
              </a:lnSpc>
              <a:buSzPct val="100000"/>
              <a:buAutoNum type="arabicPeriod"/>
              <a:defRPr sz="4800">
                <a:solidFill>
                  <a:srgbClr val="000000"/>
                </a:solidFill>
              </a:defRPr>
            </a:pPr>
            <a:r>
              <a:t>HOGENT aanpak</a:t>
            </a:r>
          </a:p>
        </p:txBody>
      </p:sp>
      <p:sp>
        <p:nvSpPr>
          <p:cNvPr id="161" name="Slide Number"/>
          <p:cNvSpPr txBox="1">
            <a:spLocks noGrp="1"/>
          </p:cNvSpPr>
          <p:nvPr>
            <p:ph type="sldNum" sz="quarter" idx="4294967295"/>
          </p:nvPr>
        </p:nvSpPr>
        <p:spPr>
          <a:xfrm>
            <a:off x="23163338" y="13070207"/>
            <a:ext cx="396826" cy="385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Titel van de slide max 1 lijn"/>
          <p:cNvSpPr txBox="1">
            <a:spLocks noGrp="1"/>
          </p:cNvSpPr>
          <p:nvPr>
            <p:ph type="body" sz="quarter" idx="1"/>
          </p:nvPr>
        </p:nvSpPr>
        <p:spPr>
          <a:xfrm>
            <a:off x="3803702" y="1206499"/>
            <a:ext cx="23525987" cy="1568004"/>
          </a:xfrm>
          <a:prstGeom prst="rect">
            <a:avLst/>
          </a:prstGeom>
        </p:spPr>
        <p:txBody>
          <a:bodyPr lIns="0" tIns="0" rIns="0" bIns="0"/>
          <a:lstStyle>
            <a:lvl1pPr defTabSz="2438337">
              <a:lnSpc>
                <a:spcPct val="80000"/>
              </a:lnSpc>
              <a:defRPr sz="6500" b="1">
                <a:solidFill>
                  <a:srgbClr val="005089"/>
                </a:solidFill>
              </a:defRPr>
            </a:lvl1pPr>
          </a:lstStyle>
          <a:p>
            <a:r>
              <a:t>Sprekend voorbeeld</a:t>
            </a:r>
          </a:p>
        </p:txBody>
      </p:sp>
      <p:sp>
        <p:nvSpPr>
          <p:cNvPr id="164" name="Slide Number"/>
          <p:cNvSpPr txBox="1">
            <a:spLocks noGrp="1"/>
          </p:cNvSpPr>
          <p:nvPr>
            <p:ph type="sldNum" sz="quarter" idx="4294967295"/>
          </p:nvPr>
        </p:nvSpPr>
        <p:spPr>
          <a:xfrm>
            <a:off x="23170345" y="13070207"/>
            <a:ext cx="382812" cy="385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pic>
        <p:nvPicPr>
          <p:cNvPr id="165" name="Afbeelding" descr="Afbeelding"/>
          <p:cNvPicPr>
            <a:picLocks noChangeAspect="1"/>
          </p:cNvPicPr>
          <p:nvPr/>
        </p:nvPicPr>
        <p:blipFill>
          <a:blip r:embed="rId3"/>
          <a:srcRect b="1533"/>
          <a:stretch>
            <a:fillRect/>
          </a:stretch>
        </p:blipFill>
        <p:spPr>
          <a:xfrm>
            <a:off x="3777543" y="2725738"/>
            <a:ext cx="15245867" cy="10028229"/>
          </a:xfrm>
          <a:prstGeom prst="rect">
            <a:avLst/>
          </a:prstGeom>
          <a:ln w="12700">
            <a:miter lim="400000"/>
          </a:ln>
        </p:spPr>
      </p:pic>
      <p:sp>
        <p:nvSpPr>
          <p:cNvPr id="166" name="HOGENT &amp;…"/>
          <p:cNvSpPr txBox="1"/>
          <p:nvPr/>
        </p:nvSpPr>
        <p:spPr>
          <a:xfrm>
            <a:off x="4292040" y="8637345"/>
            <a:ext cx="8207162" cy="3728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457200">
              <a:defRPr sz="3400" b="1">
                <a:solidFill>
                  <a:srgbClr val="FFFFFF"/>
                </a:solidFill>
              </a:defRPr>
            </a:pPr>
            <a:r>
              <a:t>HOGENT </a:t>
            </a:r>
            <a:r>
              <a:rPr b="0"/>
              <a:t>&amp;</a:t>
            </a:r>
          </a:p>
          <a:p>
            <a:pPr defTabSz="457200">
              <a:defRPr sz="3400">
                <a:solidFill>
                  <a:srgbClr val="FFFFFF"/>
                </a:solidFill>
              </a:defRPr>
            </a:pPr>
            <a:r>
              <a:t>Mountains of the Moon University </a:t>
            </a:r>
          </a:p>
          <a:p>
            <a:pPr defTabSz="457200">
              <a:defRPr sz="3400">
                <a:solidFill>
                  <a:srgbClr val="FFFFFF"/>
                </a:solidFill>
              </a:defRPr>
            </a:pPr>
            <a:r>
              <a:t>&amp;</a:t>
            </a:r>
            <a:r>
              <a:rPr>
                <a:solidFill>
                  <a:srgbClr val="000000"/>
                </a:solidFill>
              </a:rPr>
              <a:t> </a:t>
            </a:r>
            <a:r>
              <a:t>Technical University of Ostrava</a:t>
            </a:r>
          </a:p>
          <a:p>
            <a:pPr defTabSz="457200">
              <a:defRPr sz="3400"/>
            </a:pPr>
            <a:endParaRPr/>
          </a:p>
          <a:p>
            <a:pPr defTabSz="457200">
              <a:defRPr sz="3400" b="1">
                <a:solidFill>
                  <a:srgbClr val="FFFFFF"/>
                </a:solidFill>
              </a:defRPr>
            </a:pPr>
            <a:r>
              <a:t>COIL: </a:t>
            </a:r>
          </a:p>
          <a:p>
            <a:pPr defTabSz="457200">
              <a:defRPr sz="4400">
                <a:solidFill>
                  <a:srgbClr val="FFFFFF"/>
                </a:solidFill>
              </a:defRPr>
            </a:pPr>
            <a:r>
              <a:t>Improving</a:t>
            </a:r>
            <a:r>
              <a:rPr>
                <a:solidFill>
                  <a:srgbClr val="000000"/>
                </a:solidFill>
              </a:rPr>
              <a:t> </a:t>
            </a:r>
            <a:r>
              <a:rPr b="1"/>
              <a:t>Quality</a:t>
            </a:r>
            <a:r>
              <a:t> of </a:t>
            </a:r>
            <a:r>
              <a:rPr b="1"/>
              <a:t>Life </a:t>
            </a:r>
          </a:p>
          <a:p>
            <a:pPr defTabSz="457200">
              <a:defRPr sz="4400">
                <a:solidFill>
                  <a:srgbClr val="FFFFFF"/>
                </a:solidFill>
              </a:defRPr>
            </a:pPr>
            <a:r>
              <a:t>Through </a:t>
            </a:r>
            <a:r>
              <a:rPr>
                <a:solidFill>
                  <a:srgbClr val="000000"/>
                </a:solidFill>
              </a:rPr>
              <a:t> </a:t>
            </a:r>
            <a:r>
              <a:rPr b="1"/>
              <a:t>Quality</a:t>
            </a:r>
            <a:r>
              <a:t> of </a:t>
            </a:r>
            <a:r>
              <a:rPr b="1"/>
              <a:t>Care</a:t>
            </a:r>
          </a:p>
        </p:txBody>
      </p:sp>
      <p:sp>
        <p:nvSpPr>
          <p:cNvPr id="167" name="© Marco Lombardi…"/>
          <p:cNvSpPr txBox="1"/>
          <p:nvPr/>
        </p:nvSpPr>
        <p:spPr>
          <a:xfrm>
            <a:off x="16450172" y="11888545"/>
            <a:ext cx="2105597" cy="4894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defTabSz="457200">
              <a:defRPr sz="2000">
                <a:solidFill>
                  <a:srgbClr val="FFFFFF"/>
                </a:solidFill>
              </a:defRPr>
            </a:pPr>
            <a:r>
              <a:t>© Marco Lombardi</a:t>
            </a:r>
          </a:p>
          <a:p>
            <a:pPr defTabSz="457200">
              <a:defRPr sz="1400">
                <a:solidFill>
                  <a:srgbClr val="FFFFFF"/>
                </a:solidFill>
              </a:defRPr>
            </a:pPr>
            <a:r>
              <a:t>lector HOGENT</a:t>
            </a:r>
          </a:p>
        </p:txBody>
      </p:sp>
      <p:pic>
        <p:nvPicPr>
          <p:cNvPr id="168" name="Afbeelding" descr="Afbeelding"/>
          <p:cNvPicPr>
            <a:picLocks noChangeAspect="1"/>
          </p:cNvPicPr>
          <p:nvPr/>
        </p:nvPicPr>
        <p:blipFill>
          <a:blip r:embed="rId4"/>
          <a:stretch>
            <a:fillRect/>
          </a:stretch>
        </p:blipFill>
        <p:spPr>
          <a:xfrm>
            <a:off x="19471216" y="3055819"/>
            <a:ext cx="4382100" cy="1071882"/>
          </a:xfrm>
          <a:prstGeom prst="rect">
            <a:avLst/>
          </a:prstGeom>
          <a:ln w="12700">
            <a:miter lim="400000"/>
          </a:ln>
        </p:spPr>
      </p:pic>
      <p:pic>
        <p:nvPicPr>
          <p:cNvPr id="169" name="Afbeelding" descr="Afbeelding"/>
          <p:cNvPicPr>
            <a:picLocks noChangeAspect="1"/>
          </p:cNvPicPr>
          <p:nvPr/>
        </p:nvPicPr>
        <p:blipFill>
          <a:blip r:embed="rId5"/>
          <a:stretch>
            <a:fillRect/>
          </a:stretch>
        </p:blipFill>
        <p:spPr>
          <a:xfrm>
            <a:off x="19509190" y="4561416"/>
            <a:ext cx="4306150" cy="1418194"/>
          </a:xfrm>
          <a:prstGeom prst="rect">
            <a:avLst/>
          </a:prstGeom>
          <a:ln w="12700">
            <a:miter lim="400000"/>
          </a:ln>
        </p:spPr>
      </p:pic>
      <p:pic>
        <p:nvPicPr>
          <p:cNvPr id="170" name="Afbeelding" descr="Afbeelding"/>
          <p:cNvPicPr>
            <a:picLocks noChangeAspect="1"/>
          </p:cNvPicPr>
          <p:nvPr/>
        </p:nvPicPr>
        <p:blipFill>
          <a:blip r:embed="rId6"/>
          <a:stretch>
            <a:fillRect/>
          </a:stretch>
        </p:blipFill>
        <p:spPr>
          <a:xfrm>
            <a:off x="19438821" y="7766522"/>
            <a:ext cx="2338091" cy="2397284"/>
          </a:xfrm>
          <a:prstGeom prst="rect">
            <a:avLst/>
          </a:prstGeom>
          <a:ln w="12700">
            <a:miter lim="400000"/>
          </a:ln>
        </p:spPr>
      </p:pic>
      <p:pic>
        <p:nvPicPr>
          <p:cNvPr id="171" name="Afbeelding" descr="Afbeelding"/>
          <p:cNvPicPr>
            <a:picLocks noChangeAspect="1"/>
          </p:cNvPicPr>
          <p:nvPr/>
        </p:nvPicPr>
        <p:blipFill>
          <a:blip r:embed="rId7"/>
          <a:stretch>
            <a:fillRect/>
          </a:stretch>
        </p:blipFill>
        <p:spPr>
          <a:xfrm>
            <a:off x="19608155" y="10597522"/>
            <a:ext cx="2338091" cy="1318547"/>
          </a:xfrm>
          <a:prstGeom prst="rect">
            <a:avLst/>
          </a:prstGeom>
          <a:ln w="12700">
            <a:miter lim="400000"/>
          </a:ln>
        </p:spPr>
      </p:pic>
      <p:pic>
        <p:nvPicPr>
          <p:cNvPr id="172" name="Vsb_logo_official.png" descr="Vsb_logo_official.png"/>
          <p:cNvPicPr>
            <a:picLocks noChangeAspect="1"/>
          </p:cNvPicPr>
          <p:nvPr/>
        </p:nvPicPr>
        <p:blipFill>
          <a:blip r:embed="rId8"/>
          <a:stretch>
            <a:fillRect/>
          </a:stretch>
        </p:blipFill>
        <p:spPr>
          <a:xfrm>
            <a:off x="21827332" y="8588399"/>
            <a:ext cx="2338091" cy="270649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itel van de slide max 1 lijn"/>
          <p:cNvSpPr txBox="1">
            <a:spLocks noGrp="1"/>
          </p:cNvSpPr>
          <p:nvPr>
            <p:ph type="body" sz="quarter" idx="1"/>
          </p:nvPr>
        </p:nvSpPr>
        <p:spPr>
          <a:xfrm>
            <a:off x="3803702" y="1206499"/>
            <a:ext cx="23525987" cy="1568004"/>
          </a:xfrm>
          <a:prstGeom prst="rect">
            <a:avLst/>
          </a:prstGeom>
        </p:spPr>
        <p:txBody>
          <a:bodyPr lIns="0" tIns="0" rIns="0" bIns="0"/>
          <a:lstStyle>
            <a:lvl1pPr defTabSz="2438337">
              <a:lnSpc>
                <a:spcPct val="80000"/>
              </a:lnSpc>
              <a:defRPr sz="6500" b="1">
                <a:solidFill>
                  <a:srgbClr val="005089"/>
                </a:solidFill>
              </a:defRPr>
            </a:lvl1pPr>
          </a:lstStyle>
          <a:p>
            <a:r>
              <a:t>Sprekend voorbeeld</a:t>
            </a:r>
          </a:p>
        </p:txBody>
      </p:sp>
      <p:sp>
        <p:nvSpPr>
          <p:cNvPr id="177" name="Slide Number"/>
          <p:cNvSpPr txBox="1">
            <a:spLocks noGrp="1"/>
          </p:cNvSpPr>
          <p:nvPr>
            <p:ph type="sldNum" sz="quarter" idx="4294967295"/>
          </p:nvPr>
        </p:nvSpPr>
        <p:spPr>
          <a:xfrm>
            <a:off x="23163338" y="13070207"/>
            <a:ext cx="396826" cy="385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
        <p:nvSpPr>
          <p:cNvPr id="178" name="© Marco Lombardi…"/>
          <p:cNvSpPr txBox="1"/>
          <p:nvPr/>
        </p:nvSpPr>
        <p:spPr>
          <a:xfrm>
            <a:off x="16450174" y="11888545"/>
            <a:ext cx="2105596" cy="4894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defTabSz="457200">
              <a:defRPr sz="2000">
                <a:solidFill>
                  <a:srgbClr val="FFFFFF"/>
                </a:solidFill>
              </a:defRPr>
            </a:pPr>
            <a:r>
              <a:t>© Marco Lombardi</a:t>
            </a:r>
          </a:p>
          <a:p>
            <a:pPr defTabSz="457200">
              <a:defRPr sz="1400">
                <a:solidFill>
                  <a:srgbClr val="FFFFFF"/>
                </a:solidFill>
              </a:defRPr>
            </a:pPr>
            <a:r>
              <a:t>lector HOGENT</a:t>
            </a:r>
          </a:p>
        </p:txBody>
      </p:sp>
      <p:pic>
        <p:nvPicPr>
          <p:cNvPr id="179" name="Afbeelding" descr="Afbeelding"/>
          <p:cNvPicPr>
            <a:picLocks noChangeAspect="1"/>
          </p:cNvPicPr>
          <p:nvPr/>
        </p:nvPicPr>
        <p:blipFill>
          <a:blip r:embed="rId2"/>
          <a:stretch>
            <a:fillRect/>
          </a:stretch>
        </p:blipFill>
        <p:spPr>
          <a:xfrm>
            <a:off x="3733384" y="2693672"/>
            <a:ext cx="18113069" cy="7309918"/>
          </a:xfrm>
          <a:prstGeom prst="rect">
            <a:avLst/>
          </a:prstGeom>
          <a:ln w="12700">
            <a:miter lim="400000"/>
          </a:ln>
        </p:spPr>
      </p:pic>
      <p:sp>
        <p:nvSpPr>
          <p:cNvPr id="180" name="Het programma is online en is bedoeld om interdisciplinair en intercultureel leren te bevorderen voor studenten van de 3 partners binnen de brede studierichtingen van gezondheidsbevordering."/>
          <p:cNvSpPr txBox="1"/>
          <p:nvPr/>
        </p:nvSpPr>
        <p:spPr>
          <a:xfrm>
            <a:off x="3731990" y="10373022"/>
            <a:ext cx="18256796" cy="169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defTabSz="457200">
              <a:defRPr sz="4000"/>
            </a:pPr>
            <a:r>
              <a:t>Het programma is online en is bedoeld om interdisciplinair en intercultureel leren</a:t>
            </a:r>
            <a:br/>
            <a:r>
              <a:t>te bevorderen voor studenten van de 3 partners binnen de brede studierichtingen</a:t>
            </a:r>
            <a:br/>
            <a:r>
              <a:t>van gezondheidsbevordering.</a:t>
            </a:r>
          </a:p>
        </p:txBody>
      </p:sp>
      <p:sp>
        <p:nvSpPr>
          <p:cNvPr id="181" name="© Marco Lombardi…"/>
          <p:cNvSpPr txBox="1"/>
          <p:nvPr/>
        </p:nvSpPr>
        <p:spPr>
          <a:xfrm>
            <a:off x="19413506" y="2998546"/>
            <a:ext cx="2105596" cy="4894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defTabSz="457200">
              <a:defRPr sz="2000">
                <a:solidFill>
                  <a:srgbClr val="FFFFFF"/>
                </a:solidFill>
              </a:defRPr>
            </a:pPr>
            <a:r>
              <a:t>© Marco Lombardi</a:t>
            </a:r>
          </a:p>
          <a:p>
            <a:pPr defTabSz="457200">
              <a:defRPr sz="1400">
                <a:solidFill>
                  <a:srgbClr val="FFFFFF"/>
                </a:solidFill>
              </a:defRPr>
            </a:pPr>
            <a:r>
              <a:t>lector HOGENT</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Titel van de slide max 1 lijn"/>
          <p:cNvSpPr txBox="1">
            <a:spLocks noGrp="1"/>
          </p:cNvSpPr>
          <p:nvPr>
            <p:ph type="body" sz="quarter" idx="1"/>
          </p:nvPr>
        </p:nvSpPr>
        <p:spPr>
          <a:xfrm>
            <a:off x="3803702" y="1206500"/>
            <a:ext cx="23525987" cy="1243226"/>
          </a:xfrm>
          <a:prstGeom prst="rect">
            <a:avLst/>
          </a:prstGeom>
        </p:spPr>
        <p:txBody>
          <a:bodyPr lIns="0" tIns="0" rIns="0" bIns="0"/>
          <a:lstStyle>
            <a:lvl1pPr defTabSz="2438337">
              <a:lnSpc>
                <a:spcPct val="80000"/>
              </a:lnSpc>
              <a:defRPr sz="6500" b="1">
                <a:solidFill>
                  <a:srgbClr val="005089"/>
                </a:solidFill>
              </a:defRPr>
            </a:lvl1pPr>
          </a:lstStyle>
          <a:p>
            <a:r>
              <a:t>Praktisch verloop </a:t>
            </a:r>
          </a:p>
        </p:txBody>
      </p:sp>
      <p:sp>
        <p:nvSpPr>
          <p:cNvPr id="184" name="Slide Number"/>
          <p:cNvSpPr txBox="1">
            <a:spLocks noGrp="1"/>
          </p:cNvSpPr>
          <p:nvPr>
            <p:ph type="sldNum" sz="quarter" idx="4294967295"/>
          </p:nvPr>
        </p:nvSpPr>
        <p:spPr>
          <a:xfrm>
            <a:off x="23163338" y="13070207"/>
            <a:ext cx="396826" cy="385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sp>
        <p:nvSpPr>
          <p:cNvPr id="185" name="Slide bullet text"/>
          <p:cNvSpPr txBox="1"/>
          <p:nvPr/>
        </p:nvSpPr>
        <p:spPr>
          <a:xfrm>
            <a:off x="3809999" y="3809999"/>
            <a:ext cx="20579362" cy="104807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defTabSz="2438337">
              <a:spcBef>
                <a:spcPts val="4700"/>
              </a:spcBef>
              <a:defRPr sz="4000" b="1"/>
            </a:pPr>
            <a:r>
              <a:t>Wanneer: </a:t>
            </a:r>
            <a:r>
              <a:rPr b="0"/>
              <a:t>Iedere 2 weken in het 1</a:t>
            </a:r>
            <a:r>
              <a:rPr b="0" baseline="31999"/>
              <a:t>ste</a:t>
            </a:r>
            <a:r>
              <a:rPr b="0"/>
              <a:t> en 2</a:t>
            </a:r>
            <a:r>
              <a:rPr b="0" baseline="31999"/>
              <a:t>de</a:t>
            </a:r>
            <a:r>
              <a:rPr b="0"/>
              <a:t> semester</a:t>
            </a:r>
          </a:p>
          <a:p>
            <a:pPr defTabSz="2438337">
              <a:spcBef>
                <a:spcPts val="4700"/>
              </a:spcBef>
              <a:defRPr sz="4000" b="1"/>
            </a:pPr>
            <a:r>
              <a:t>Wie:</a:t>
            </a:r>
            <a:r>
              <a:rPr b="0"/>
              <a:t>	Studenten 3</a:t>
            </a:r>
            <a:r>
              <a:rPr b="0" baseline="31999"/>
              <a:t>de</a:t>
            </a:r>
            <a:r>
              <a:rPr b="0"/>
              <a:t> jaar sociaal werk, orthopedagogie, verpleegkunde, logopedie, 	ergotherapie, lerarenopleiding, economie (duurzaamheid)</a:t>
            </a:r>
          </a:p>
          <a:p>
            <a:pPr defTabSz="2438337">
              <a:spcBef>
                <a:spcPts val="4700"/>
              </a:spcBef>
              <a:defRPr sz="4000" b="1"/>
            </a:pPr>
            <a:r>
              <a:t>Wat:</a:t>
            </a:r>
            <a:r>
              <a:rPr b="0"/>
              <a:t>	Online colleges: HOGENT + MMU + Ostrava</a:t>
            </a:r>
            <a:br>
              <a:rPr b="0"/>
            </a:br>
            <a:r>
              <a:rPr b="0"/>
              <a:t>	rond mensenrechten, duurzaamheid, quality of life, … (12u)</a:t>
            </a:r>
          </a:p>
          <a:p>
            <a:pPr defTabSz="2438337">
              <a:spcBef>
                <a:spcPts val="4700"/>
              </a:spcBef>
              <a:defRPr sz="4000"/>
            </a:pPr>
            <a:r>
              <a:t>	Individueel en groepswerk </a:t>
            </a:r>
          </a:p>
          <a:p>
            <a:pPr defTabSz="2438337">
              <a:spcBef>
                <a:spcPts val="4700"/>
              </a:spcBef>
              <a:defRPr sz="4000"/>
            </a:pPr>
            <a:r>
              <a:t>	2 coaching momenten (4u)</a:t>
            </a:r>
          </a:p>
          <a:p>
            <a:pPr defTabSz="2438337">
              <a:spcBef>
                <a:spcPts val="4700"/>
              </a:spcBef>
              <a:defRPr sz="4000"/>
            </a:pPr>
            <a:r>
              <a:t>	Evaluatie: multi-mediapresentaties, evaluatie door medestudenten</a:t>
            </a:r>
            <a:br/>
            <a:r>
              <a:t>	en door zelfreflectie (4u)</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Titel van de slide max 1 lijn"/>
          <p:cNvSpPr txBox="1">
            <a:spLocks noGrp="1"/>
          </p:cNvSpPr>
          <p:nvPr>
            <p:ph type="body" sz="quarter" idx="1"/>
          </p:nvPr>
        </p:nvSpPr>
        <p:spPr>
          <a:xfrm>
            <a:off x="3803702" y="1206499"/>
            <a:ext cx="23525987" cy="1568004"/>
          </a:xfrm>
          <a:prstGeom prst="rect">
            <a:avLst/>
          </a:prstGeom>
        </p:spPr>
        <p:txBody>
          <a:bodyPr lIns="0" tIns="0" rIns="0" bIns="0"/>
          <a:lstStyle>
            <a:lvl1pPr defTabSz="2438337">
              <a:lnSpc>
                <a:spcPct val="80000"/>
              </a:lnSpc>
              <a:defRPr sz="6500" b="1">
                <a:solidFill>
                  <a:srgbClr val="005089"/>
                </a:solidFill>
              </a:defRPr>
            </a:lvl1pPr>
          </a:lstStyle>
          <a:p>
            <a:r>
              <a:t>Sfeerbeelden van de presentatie </a:t>
            </a:r>
          </a:p>
        </p:txBody>
      </p:sp>
      <p:sp>
        <p:nvSpPr>
          <p:cNvPr id="188" name="Slide Number"/>
          <p:cNvSpPr txBox="1">
            <a:spLocks noGrp="1"/>
          </p:cNvSpPr>
          <p:nvPr>
            <p:ph type="sldNum" sz="quarter" idx="4294967295"/>
          </p:nvPr>
        </p:nvSpPr>
        <p:spPr>
          <a:xfrm>
            <a:off x="23163338" y="13070207"/>
            <a:ext cx="396826" cy="385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pic>
        <p:nvPicPr>
          <p:cNvPr id="189" name="Afbeelding" descr="Afbeelding"/>
          <p:cNvPicPr>
            <a:picLocks noChangeAspect="1"/>
          </p:cNvPicPr>
          <p:nvPr/>
        </p:nvPicPr>
        <p:blipFill>
          <a:blip r:embed="rId2"/>
          <a:srcRect t="7977" b="2842"/>
          <a:stretch>
            <a:fillRect/>
          </a:stretch>
        </p:blipFill>
        <p:spPr>
          <a:xfrm>
            <a:off x="3778077" y="2584920"/>
            <a:ext cx="14191635" cy="10171446"/>
          </a:xfrm>
          <a:prstGeom prst="rect">
            <a:avLst/>
          </a:prstGeom>
          <a:ln w="12700">
            <a:miter lim="400000"/>
          </a:ln>
        </p:spPr>
      </p:pic>
      <p:sp>
        <p:nvSpPr>
          <p:cNvPr id="190" name="© Marco Lombardi…"/>
          <p:cNvSpPr txBox="1"/>
          <p:nvPr/>
        </p:nvSpPr>
        <p:spPr>
          <a:xfrm>
            <a:off x="4054973" y="2829212"/>
            <a:ext cx="4280870" cy="4894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457200">
              <a:defRPr sz="2000">
                <a:solidFill>
                  <a:srgbClr val="FFFFFF"/>
                </a:solidFill>
              </a:defRPr>
            </a:pPr>
            <a:r>
              <a:t>© Marco Lombardi</a:t>
            </a:r>
          </a:p>
          <a:p>
            <a:pPr defTabSz="457200">
              <a:defRPr sz="1400">
                <a:solidFill>
                  <a:srgbClr val="FFFFFF"/>
                </a:solidFill>
              </a:defRPr>
            </a:pPr>
            <a:r>
              <a:t>lector HOGENT</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lide bullet text"/>
          <p:cNvSpPr txBox="1">
            <a:spLocks noGrp="1"/>
          </p:cNvSpPr>
          <p:nvPr>
            <p:ph type="body" idx="1"/>
          </p:nvPr>
        </p:nvSpPr>
        <p:spPr>
          <a:xfrm>
            <a:off x="3809999" y="3335866"/>
            <a:ext cx="19765370" cy="10480779"/>
          </a:xfrm>
          <a:prstGeom prst="rect">
            <a:avLst/>
          </a:prstGeom>
        </p:spPr>
        <p:txBody>
          <a:bodyPr lIns="0" tIns="0" rIns="0" bIns="0"/>
          <a:lstStyle/>
          <a:p>
            <a:pPr marL="762000" indent="-762000" defTabSz="2438337">
              <a:lnSpc>
                <a:spcPct val="150000"/>
              </a:lnSpc>
              <a:buSzPct val="100000"/>
              <a:buAutoNum type="arabicPeriod"/>
              <a:defRPr sz="4800">
                <a:solidFill>
                  <a:srgbClr val="A7A7A7"/>
                </a:solidFill>
              </a:defRPr>
            </a:pPr>
            <a:r>
              <a:t>Wat is COIL?</a:t>
            </a:r>
          </a:p>
          <a:p>
            <a:pPr marL="762000" indent="-762000" defTabSz="2438337">
              <a:lnSpc>
                <a:spcPct val="150000"/>
              </a:lnSpc>
              <a:buSzPct val="100000"/>
              <a:buAutoNum type="arabicPeriod"/>
              <a:defRPr sz="4800">
                <a:solidFill>
                  <a:srgbClr val="A7A7A7"/>
                </a:solidFill>
              </a:defRPr>
            </a:pPr>
            <a:r>
              <a:t>Sprekend voorbeeld</a:t>
            </a:r>
          </a:p>
          <a:p>
            <a:pPr marL="762000" indent="-762000" defTabSz="2438337">
              <a:lnSpc>
                <a:spcPct val="150000"/>
              </a:lnSpc>
              <a:buSzPct val="100000"/>
              <a:buAutoNum type="arabicPeriod"/>
              <a:defRPr sz="4800" b="1">
                <a:solidFill>
                  <a:srgbClr val="000000"/>
                </a:solidFill>
              </a:defRPr>
            </a:pPr>
            <a:r>
              <a:t>Voordelen van COIL voor (graduaats-)studenten</a:t>
            </a:r>
          </a:p>
          <a:p>
            <a:pPr marL="762000" indent="-762000" defTabSz="2438337">
              <a:lnSpc>
                <a:spcPct val="150000"/>
              </a:lnSpc>
              <a:buSzPct val="100000"/>
              <a:buAutoNum type="arabicPeriod"/>
              <a:defRPr sz="4800">
                <a:solidFill>
                  <a:srgbClr val="000000"/>
                </a:solidFill>
              </a:defRPr>
            </a:pPr>
            <a:r>
              <a:t>Waarom COIL om ICOMs te bereiken?</a:t>
            </a:r>
          </a:p>
          <a:p>
            <a:pPr marL="762000" indent="-762000" defTabSz="2438337">
              <a:lnSpc>
                <a:spcPct val="150000"/>
              </a:lnSpc>
              <a:buSzPct val="100000"/>
              <a:buAutoNum type="arabicPeriod"/>
              <a:defRPr sz="4800">
                <a:solidFill>
                  <a:srgbClr val="000000"/>
                </a:solidFill>
              </a:defRPr>
            </a:pPr>
            <a:r>
              <a:t>Hoe aanpakken?</a:t>
            </a:r>
          </a:p>
          <a:p>
            <a:pPr marL="762000" indent="-762000" defTabSz="2438337">
              <a:lnSpc>
                <a:spcPct val="150000"/>
              </a:lnSpc>
              <a:buSzPct val="100000"/>
              <a:buAutoNum type="arabicPeriod"/>
              <a:defRPr sz="4800">
                <a:solidFill>
                  <a:srgbClr val="000000"/>
                </a:solidFill>
              </a:defRPr>
            </a:pPr>
            <a:r>
              <a:t>HOGENT aanpak</a:t>
            </a:r>
          </a:p>
        </p:txBody>
      </p:sp>
      <p:sp>
        <p:nvSpPr>
          <p:cNvPr id="193" name="Slide Number"/>
          <p:cNvSpPr txBox="1">
            <a:spLocks noGrp="1"/>
          </p:cNvSpPr>
          <p:nvPr>
            <p:ph type="sldNum" sz="quarter" idx="4294967295"/>
          </p:nvPr>
        </p:nvSpPr>
        <p:spPr>
          <a:xfrm>
            <a:off x="23163338" y="13070207"/>
            <a:ext cx="396826" cy="385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Titel van de slide max 1 lijn"/>
          <p:cNvSpPr txBox="1">
            <a:spLocks noGrp="1"/>
          </p:cNvSpPr>
          <p:nvPr>
            <p:ph type="body" sz="quarter" idx="1"/>
          </p:nvPr>
        </p:nvSpPr>
        <p:spPr>
          <a:xfrm>
            <a:off x="3803700" y="1206499"/>
            <a:ext cx="19752568" cy="1568004"/>
          </a:xfrm>
          <a:prstGeom prst="rect">
            <a:avLst/>
          </a:prstGeom>
        </p:spPr>
        <p:txBody>
          <a:bodyPr lIns="0" tIns="0" rIns="0" bIns="0"/>
          <a:lstStyle>
            <a:lvl1pPr defTabSz="2438337">
              <a:lnSpc>
                <a:spcPct val="80000"/>
              </a:lnSpc>
              <a:defRPr sz="6500" b="1">
                <a:solidFill>
                  <a:srgbClr val="005089"/>
                </a:solidFill>
              </a:defRPr>
            </a:lvl1pPr>
          </a:lstStyle>
          <a:p>
            <a:r>
              <a:t>Voordelen</a:t>
            </a:r>
          </a:p>
        </p:txBody>
      </p:sp>
      <p:sp>
        <p:nvSpPr>
          <p:cNvPr id="196" name="Slide Number"/>
          <p:cNvSpPr txBox="1">
            <a:spLocks noGrp="1"/>
          </p:cNvSpPr>
          <p:nvPr>
            <p:ph type="sldNum" sz="quarter" idx="4294967295"/>
          </p:nvPr>
        </p:nvSpPr>
        <p:spPr>
          <a:xfrm>
            <a:off x="23163338" y="13070207"/>
            <a:ext cx="396826" cy="385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sp>
        <p:nvSpPr>
          <p:cNvPr id="197" name="Titel van de slide max 1 lijn"/>
          <p:cNvSpPr txBox="1"/>
          <p:nvPr/>
        </p:nvSpPr>
        <p:spPr>
          <a:xfrm>
            <a:off x="3803698" y="2371032"/>
            <a:ext cx="19752569" cy="604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2438337">
              <a:lnSpc>
                <a:spcPct val="80000"/>
              </a:lnSpc>
              <a:defRPr sz="4300">
                <a:solidFill>
                  <a:srgbClr val="005089"/>
                </a:solidFill>
              </a:defRPr>
            </a:lvl1pPr>
          </a:lstStyle>
          <a:p>
            <a:r>
              <a:t>van COIL voor graduaatsstudenten</a:t>
            </a:r>
          </a:p>
        </p:txBody>
      </p:sp>
      <p:sp>
        <p:nvSpPr>
          <p:cNvPr id="198" name="Slide bullet text"/>
          <p:cNvSpPr txBox="1"/>
          <p:nvPr/>
        </p:nvSpPr>
        <p:spPr>
          <a:xfrm>
            <a:off x="3797299" y="3826933"/>
            <a:ext cx="20579362" cy="104807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defTabSz="2438337">
              <a:spcBef>
                <a:spcPts val="500"/>
              </a:spcBef>
              <a:defRPr sz="4000"/>
            </a:pPr>
            <a:r>
              <a:t>Voor alle studenten, maar zeker voor de</a:t>
            </a:r>
            <a:br/>
            <a:r>
              <a:t>doelgroep van de graduaatsstudenten:</a:t>
            </a:r>
            <a:br/>
            <a:endParaRPr sz="4900"/>
          </a:p>
          <a:p>
            <a:pPr defTabSz="2438337">
              <a:spcBef>
                <a:spcPts val="1400"/>
              </a:spcBef>
              <a:defRPr sz="4900"/>
            </a:pPr>
            <a:r>
              <a:t>• Inclusief</a:t>
            </a:r>
          </a:p>
          <a:p>
            <a:pPr defTabSz="2438337">
              <a:spcBef>
                <a:spcPts val="1400"/>
              </a:spcBef>
              <a:defRPr sz="4800"/>
            </a:pPr>
            <a:r>
              <a:t>• Duurzaam &amp; klimaatvriendelijk</a:t>
            </a:r>
          </a:p>
          <a:p>
            <a:pPr defTabSz="2438337">
              <a:spcBef>
                <a:spcPts val="1400"/>
              </a:spcBef>
              <a:defRPr sz="4800"/>
            </a:pPr>
            <a:r>
              <a:t>• Stimuleert digitaal onderwijs</a:t>
            </a:r>
          </a:p>
          <a:p>
            <a:pPr defTabSz="2438337">
              <a:spcBef>
                <a:spcPts val="500"/>
              </a:spcBef>
              <a:defRPr sz="4900"/>
            </a:pPr>
            <a:endParaRPr/>
          </a:p>
          <a:p>
            <a:pPr defTabSz="2438337">
              <a:spcBef>
                <a:spcPts val="500"/>
              </a:spcBef>
              <a:defRPr sz="4000"/>
            </a:pPr>
            <a:r>
              <a:t>3 belangrijke doelen van Europa/Erasmus</a:t>
            </a:r>
            <a:r>
              <a:rPr baseline="31999"/>
              <a:t>+</a:t>
            </a:r>
          </a:p>
        </p:txBody>
      </p:sp>
      <p:pic>
        <p:nvPicPr>
          <p:cNvPr id="199" name="Afbeelding" descr="Afbeelding"/>
          <p:cNvPicPr>
            <a:picLocks noChangeAspect="1"/>
          </p:cNvPicPr>
          <p:nvPr/>
        </p:nvPicPr>
        <p:blipFill>
          <a:blip r:embed="rId2"/>
          <a:srcRect l="4461"/>
          <a:stretch>
            <a:fillRect/>
          </a:stretch>
        </p:blipFill>
        <p:spPr>
          <a:xfrm>
            <a:off x="14049787" y="3826933"/>
            <a:ext cx="10370692" cy="689528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Titel van de slide max 1 lijn"/>
          <p:cNvSpPr txBox="1">
            <a:spLocks noGrp="1"/>
          </p:cNvSpPr>
          <p:nvPr>
            <p:ph type="body" sz="quarter" idx="1"/>
          </p:nvPr>
        </p:nvSpPr>
        <p:spPr>
          <a:xfrm>
            <a:off x="3803700" y="1206499"/>
            <a:ext cx="19752568" cy="1568004"/>
          </a:xfrm>
          <a:prstGeom prst="rect">
            <a:avLst/>
          </a:prstGeom>
        </p:spPr>
        <p:txBody>
          <a:bodyPr lIns="0" tIns="0" rIns="0" bIns="0"/>
          <a:lstStyle>
            <a:lvl1pPr defTabSz="2438337">
              <a:lnSpc>
                <a:spcPct val="80000"/>
              </a:lnSpc>
              <a:defRPr sz="6500" b="1">
                <a:solidFill>
                  <a:srgbClr val="005089"/>
                </a:solidFill>
              </a:defRPr>
            </a:lvl1pPr>
          </a:lstStyle>
          <a:p>
            <a:r>
              <a:t>Voordelen</a:t>
            </a:r>
          </a:p>
        </p:txBody>
      </p:sp>
      <p:sp>
        <p:nvSpPr>
          <p:cNvPr id="202" name="Slide Number"/>
          <p:cNvSpPr txBox="1">
            <a:spLocks noGrp="1"/>
          </p:cNvSpPr>
          <p:nvPr>
            <p:ph type="sldNum" sz="quarter" idx="4294967295"/>
          </p:nvPr>
        </p:nvSpPr>
        <p:spPr>
          <a:xfrm>
            <a:off x="23163338" y="13070207"/>
            <a:ext cx="396826" cy="385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sp>
        <p:nvSpPr>
          <p:cNvPr id="203" name="Titel van de slide max 1 lijn"/>
          <p:cNvSpPr txBox="1"/>
          <p:nvPr/>
        </p:nvSpPr>
        <p:spPr>
          <a:xfrm>
            <a:off x="3803698" y="2371032"/>
            <a:ext cx="19752569" cy="604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2438337">
              <a:lnSpc>
                <a:spcPct val="80000"/>
              </a:lnSpc>
              <a:defRPr sz="4300">
                <a:solidFill>
                  <a:srgbClr val="005089"/>
                </a:solidFill>
              </a:defRPr>
            </a:lvl1pPr>
          </a:lstStyle>
          <a:p>
            <a:r>
              <a:t>van COIL voor graduaatsstudenten</a:t>
            </a:r>
          </a:p>
        </p:txBody>
      </p:sp>
      <p:pic>
        <p:nvPicPr>
          <p:cNvPr id="204" name="Afbeelding" descr="Afbeelding"/>
          <p:cNvPicPr>
            <a:picLocks noChangeAspect="1"/>
          </p:cNvPicPr>
          <p:nvPr/>
        </p:nvPicPr>
        <p:blipFill>
          <a:blip r:embed="rId2"/>
          <a:srcRect l="4461"/>
          <a:stretch>
            <a:fillRect/>
          </a:stretch>
        </p:blipFill>
        <p:spPr>
          <a:xfrm>
            <a:off x="14049787" y="3810000"/>
            <a:ext cx="10396159" cy="6912213"/>
          </a:xfrm>
          <a:prstGeom prst="rect">
            <a:avLst/>
          </a:prstGeom>
          <a:ln w="12700">
            <a:miter lim="400000"/>
          </a:ln>
        </p:spPr>
      </p:pic>
      <p:sp>
        <p:nvSpPr>
          <p:cNvPr id="205" name="Slide bullet text"/>
          <p:cNvSpPr txBox="1"/>
          <p:nvPr/>
        </p:nvSpPr>
        <p:spPr>
          <a:xfrm>
            <a:off x="3797299" y="5113866"/>
            <a:ext cx="20579362" cy="6269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2438337">
              <a:spcBef>
                <a:spcPts val="500"/>
              </a:spcBef>
              <a:defRPr sz="4900"/>
            </a:pPr>
            <a:endParaRPr/>
          </a:p>
          <a:p>
            <a:pPr defTabSz="2438337">
              <a:spcBef>
                <a:spcPts val="1600"/>
              </a:spcBef>
              <a:defRPr sz="4800"/>
            </a:pPr>
            <a:r>
              <a:t>• Geen of weinig kosten</a:t>
            </a:r>
          </a:p>
          <a:p>
            <a:pPr defTabSz="2438337">
              <a:spcBef>
                <a:spcPts val="1600"/>
              </a:spcBef>
              <a:defRPr sz="4800"/>
            </a:pPr>
            <a:r>
              <a:t>• Kan discipline-overschrijdend zijn</a:t>
            </a:r>
          </a:p>
          <a:p>
            <a:pPr defTabSz="2438337">
              <a:spcBef>
                <a:spcPts val="1600"/>
              </a:spcBef>
              <a:defRPr sz="4800"/>
            </a:pPr>
            <a:r>
              <a:t>• Hoeft niet in een andere taal te zijn</a:t>
            </a:r>
          </a:p>
          <a:p>
            <a:pPr defTabSz="2438337">
              <a:spcBef>
                <a:spcPts val="1600"/>
              </a:spcBef>
              <a:defRPr sz="4800"/>
            </a:pPr>
            <a:r>
              <a:t>• Goede match van curricula is</a:t>
            </a:r>
            <a:br/>
            <a:r>
              <a:t>  mogelijk</a:t>
            </a:r>
          </a:p>
          <a:p>
            <a:pPr defTabSz="2438337">
              <a:spcBef>
                <a:spcPts val="500"/>
              </a:spcBef>
              <a:defRPr sz="4000"/>
            </a:pPr>
            <a:endParaRPr/>
          </a:p>
          <a:p>
            <a:pPr defTabSz="2438337">
              <a:spcBef>
                <a:spcPts val="500"/>
              </a:spcBef>
              <a:defRPr sz="4000"/>
            </a:pPr>
            <a:r>
              <a:t>Faciliteert haalbaarheid voor deze doelgroep</a:t>
            </a:r>
          </a:p>
        </p:txBody>
      </p:sp>
      <p:sp>
        <p:nvSpPr>
          <p:cNvPr id="206" name="Slide bullet text"/>
          <p:cNvSpPr txBox="1"/>
          <p:nvPr/>
        </p:nvSpPr>
        <p:spPr>
          <a:xfrm>
            <a:off x="3797299" y="3826933"/>
            <a:ext cx="20579362" cy="25158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defTabSz="2438337">
              <a:spcBef>
                <a:spcPts val="500"/>
              </a:spcBef>
              <a:defRPr sz="4000"/>
            </a:pPr>
            <a:r>
              <a:t>Voor alle studenten, maar zeker voor de</a:t>
            </a:r>
            <a:br/>
            <a:r>
              <a:t>doelgroep van de graduaatsstudenten:</a:t>
            </a:r>
            <a:br/>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Titel van de slide max 1 lijn"/>
          <p:cNvSpPr txBox="1">
            <a:spLocks noGrp="1"/>
          </p:cNvSpPr>
          <p:nvPr>
            <p:ph type="body" sz="quarter" idx="1"/>
          </p:nvPr>
        </p:nvSpPr>
        <p:spPr>
          <a:xfrm>
            <a:off x="3803700" y="1206499"/>
            <a:ext cx="19752568" cy="1568004"/>
          </a:xfrm>
          <a:prstGeom prst="rect">
            <a:avLst/>
          </a:prstGeom>
        </p:spPr>
        <p:txBody>
          <a:bodyPr lIns="0" tIns="0" rIns="0" bIns="0"/>
          <a:lstStyle>
            <a:lvl1pPr defTabSz="2438337">
              <a:lnSpc>
                <a:spcPct val="80000"/>
              </a:lnSpc>
              <a:defRPr sz="6500" b="1">
                <a:solidFill>
                  <a:srgbClr val="005089"/>
                </a:solidFill>
              </a:defRPr>
            </a:lvl1pPr>
          </a:lstStyle>
          <a:p>
            <a:r>
              <a:t>Voordelen</a:t>
            </a:r>
          </a:p>
        </p:txBody>
      </p:sp>
      <p:sp>
        <p:nvSpPr>
          <p:cNvPr id="209" name="Slide Number"/>
          <p:cNvSpPr txBox="1">
            <a:spLocks noGrp="1"/>
          </p:cNvSpPr>
          <p:nvPr>
            <p:ph type="sldNum" sz="quarter" idx="4294967295"/>
          </p:nvPr>
        </p:nvSpPr>
        <p:spPr>
          <a:xfrm>
            <a:off x="23163338" y="13070207"/>
            <a:ext cx="396826" cy="385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sp>
        <p:nvSpPr>
          <p:cNvPr id="210" name="Titel van de slide max 1 lijn"/>
          <p:cNvSpPr txBox="1"/>
          <p:nvPr/>
        </p:nvSpPr>
        <p:spPr>
          <a:xfrm>
            <a:off x="3803698" y="2371032"/>
            <a:ext cx="19752569" cy="604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2438337">
              <a:lnSpc>
                <a:spcPct val="80000"/>
              </a:lnSpc>
              <a:defRPr sz="4300">
                <a:solidFill>
                  <a:srgbClr val="005089"/>
                </a:solidFill>
              </a:defRPr>
            </a:lvl1pPr>
          </a:lstStyle>
          <a:p>
            <a:r>
              <a:t>van COIL voor graduaatsstudenten</a:t>
            </a:r>
          </a:p>
        </p:txBody>
      </p:sp>
      <p:sp>
        <p:nvSpPr>
          <p:cNvPr id="211" name="Slide bullet text"/>
          <p:cNvSpPr txBox="1"/>
          <p:nvPr/>
        </p:nvSpPr>
        <p:spPr>
          <a:xfrm>
            <a:off x="3810000" y="3810000"/>
            <a:ext cx="18278477" cy="9617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defTabSz="2438337">
              <a:spcBef>
                <a:spcPts val="500"/>
              </a:spcBef>
              <a:defRPr sz="4800"/>
            </a:pPr>
            <a:r>
              <a:t>COIL kan</a:t>
            </a:r>
          </a:p>
          <a:p>
            <a:pPr marL="381000" indent="-381000" defTabSz="2438337">
              <a:spcBef>
                <a:spcPts val="4500"/>
              </a:spcBef>
              <a:buSzPct val="100000"/>
              <a:buFont typeface="Arial"/>
              <a:buChar char="•"/>
              <a:defRPr sz="4800"/>
            </a:pPr>
            <a:r>
              <a:t>ontstaan vanuit bestaande (internationaliserings-) activiteiten</a:t>
            </a:r>
            <a:br/>
            <a:r>
              <a:t>dus je hoeft het warm water niet weer uit te vinden</a:t>
            </a:r>
          </a:p>
          <a:p>
            <a:pPr marL="381000" indent="-381000" defTabSz="2438337">
              <a:spcBef>
                <a:spcPts val="4500"/>
              </a:spcBef>
              <a:buSzPct val="100000"/>
              <a:buFont typeface="Arial"/>
              <a:buChar char="•"/>
              <a:defRPr sz="4800"/>
            </a:pPr>
            <a:r>
              <a:t>ondersteunen wanneer mobiliteit niet mogelijk is</a:t>
            </a:r>
          </a:p>
          <a:p>
            <a:pPr marL="381000" indent="-381000" defTabSz="2438337">
              <a:spcBef>
                <a:spcPts val="4500"/>
              </a:spcBef>
              <a:buSzPct val="100000"/>
              <a:buFont typeface="Arial"/>
              <a:buChar char="•"/>
              <a:defRPr sz="4800"/>
            </a:pPr>
            <a:r>
              <a:t>leiden tot nieuwe internationaliseringsactiviteiten</a:t>
            </a:r>
          </a:p>
          <a:p>
            <a:pPr marL="381000" indent="-381000" defTabSz="2438337">
              <a:spcBef>
                <a:spcPts val="4500"/>
              </a:spcBef>
              <a:buSzPct val="100000"/>
              <a:buFont typeface="Arial"/>
              <a:buChar char="•"/>
              <a:defRPr sz="4800"/>
            </a:pPr>
            <a:r>
              <a:t>leiden tot het engageren van meer mensen in internationalisering</a:t>
            </a:r>
          </a:p>
          <a:p>
            <a:pPr defTabSz="2438337">
              <a:spcBef>
                <a:spcPts val="4500"/>
              </a:spcBef>
              <a:defRPr sz="4800" b="1"/>
            </a:pPr>
            <a:r>
              <a:t>Opnieuw sterke voordelen voor de doelgroep.</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Blikopener"/>
          <p:cNvSpPr txBox="1">
            <a:spLocks noGrp="1"/>
          </p:cNvSpPr>
          <p:nvPr>
            <p:ph type="title"/>
          </p:nvPr>
        </p:nvSpPr>
        <p:spPr>
          <a:xfrm>
            <a:off x="7234763" y="3879158"/>
            <a:ext cx="19824440" cy="4045285"/>
          </a:xfrm>
          <a:prstGeom prst="rect">
            <a:avLst/>
          </a:prstGeom>
        </p:spPr>
        <p:txBody>
          <a:bodyPr/>
          <a:lstStyle/>
          <a:p>
            <a:pPr>
              <a:lnSpc>
                <a:spcPct val="100000"/>
              </a:lnSpc>
              <a:defRPr sz="8500"/>
            </a:pPr>
            <a:r>
              <a:t>COIL, een haalbare weg </a:t>
            </a:r>
          </a:p>
          <a:p>
            <a:pPr>
              <a:lnSpc>
                <a:spcPct val="100000"/>
              </a:lnSpc>
              <a:defRPr sz="8500"/>
            </a:pPr>
            <a:r>
              <a:t>tot verwerven van ICOMs</a:t>
            </a:r>
            <a:br/>
            <a:r>
              <a:t>voor graduaatsstudenten?</a:t>
            </a:r>
          </a:p>
        </p:txBody>
      </p:sp>
      <p:sp>
        <p:nvSpPr>
          <p:cNvPr id="89" name="Presentator 02"/>
          <p:cNvSpPr txBox="1">
            <a:spLocks noGrp="1"/>
          </p:cNvSpPr>
          <p:nvPr>
            <p:ph type="body" sz="quarter" idx="1"/>
          </p:nvPr>
        </p:nvSpPr>
        <p:spPr>
          <a:xfrm>
            <a:off x="7257815" y="8179357"/>
            <a:ext cx="6096004" cy="744734"/>
          </a:xfrm>
          <a:prstGeom prst="rect">
            <a:avLst/>
          </a:prstGeom>
        </p:spPr>
        <p:txBody>
          <a:bodyPr/>
          <a:lstStyle>
            <a:lvl1pPr>
              <a:defRPr sz="3600" i="0"/>
            </a:lvl1pPr>
          </a:lstStyle>
          <a:p>
            <a:r>
              <a:t>Liesbeth Van Heck</a:t>
            </a:r>
          </a:p>
        </p:txBody>
      </p:sp>
      <p:sp>
        <p:nvSpPr>
          <p:cNvPr id="90" name="Rechthoek"/>
          <p:cNvSpPr/>
          <p:nvPr/>
        </p:nvSpPr>
        <p:spPr>
          <a:xfrm>
            <a:off x="-7243" y="-6388"/>
            <a:ext cx="24398486" cy="13714749"/>
          </a:xfrm>
          <a:prstGeom prst="rect">
            <a:avLst/>
          </a:prstGeom>
          <a:ln w="25400">
            <a:solidFill>
              <a:srgbClr val="535353"/>
            </a:solidFill>
            <a:miter/>
          </a:ln>
        </p:spPr>
        <p:txBody>
          <a:bodyPr lIns="91438" tIns="91438" rIns="91438" bIns="91438" anchor="ctr"/>
          <a:lstStyle/>
          <a:p>
            <a:endParaRPr/>
          </a:p>
        </p:txBody>
      </p:sp>
      <p:sp>
        <p:nvSpPr>
          <p:cNvPr id="91" name="Lijn"/>
          <p:cNvSpPr/>
          <p:nvPr/>
        </p:nvSpPr>
        <p:spPr>
          <a:xfrm flipV="1">
            <a:off x="13713699" y="8180385"/>
            <a:ext cx="2" cy="1637321"/>
          </a:xfrm>
          <a:prstGeom prst="line">
            <a:avLst/>
          </a:prstGeom>
          <a:ln w="25400" cap="rnd">
            <a:solidFill>
              <a:srgbClr val="535353"/>
            </a:solidFill>
            <a:custDash>
              <a:ds d="100000" sp="200000"/>
            </a:custDash>
          </a:ln>
        </p:spPr>
        <p:txBody>
          <a:bodyPr lIns="45718" tIns="45718" rIns="45718" bIns="45718"/>
          <a:lstStyle/>
          <a:p>
            <a:endParaRPr/>
          </a:p>
        </p:txBody>
      </p:sp>
      <p:sp>
        <p:nvSpPr>
          <p:cNvPr id="92" name="functie presentator 01"/>
          <p:cNvSpPr txBox="1"/>
          <p:nvPr/>
        </p:nvSpPr>
        <p:spPr>
          <a:xfrm>
            <a:off x="7257815" y="8860314"/>
            <a:ext cx="6096004" cy="3456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2438337">
              <a:defRPr sz="2400" i="1">
                <a:solidFill>
                  <a:srgbClr val="5E5E5E"/>
                </a:solidFill>
              </a:defRPr>
            </a:lvl1pPr>
          </a:lstStyle>
          <a:p>
            <a:r>
              <a:t>HOGENT</a:t>
            </a:r>
          </a:p>
        </p:txBody>
      </p:sp>
      <p:sp>
        <p:nvSpPr>
          <p:cNvPr id="93" name="Blikopener"/>
          <p:cNvSpPr txBox="1"/>
          <p:nvPr/>
        </p:nvSpPr>
        <p:spPr>
          <a:xfrm>
            <a:off x="12907428" y="1007473"/>
            <a:ext cx="10658416" cy="10183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r" defTabSz="2438337">
              <a:defRPr sz="4500" b="1">
                <a:solidFill>
                  <a:srgbClr val="ED4E53"/>
                </a:solidFill>
              </a:defRPr>
            </a:pPr>
            <a:r>
              <a:t>Idee-doos-moment</a:t>
            </a:r>
          </a:p>
          <a:p>
            <a:pPr algn="r" defTabSz="2438337">
              <a:defRPr sz="2500"/>
            </a:pPr>
            <a:r>
              <a:t>Gent - 20 juni 2022</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lide bullet text"/>
          <p:cNvSpPr txBox="1">
            <a:spLocks noGrp="1"/>
          </p:cNvSpPr>
          <p:nvPr>
            <p:ph type="body" idx="1"/>
          </p:nvPr>
        </p:nvSpPr>
        <p:spPr>
          <a:xfrm>
            <a:off x="3809999" y="3335866"/>
            <a:ext cx="19765370" cy="10480779"/>
          </a:xfrm>
          <a:prstGeom prst="rect">
            <a:avLst/>
          </a:prstGeom>
        </p:spPr>
        <p:txBody>
          <a:bodyPr lIns="0" tIns="0" rIns="0" bIns="0"/>
          <a:lstStyle/>
          <a:p>
            <a:pPr marL="762000" indent="-762000" defTabSz="2438337">
              <a:lnSpc>
                <a:spcPct val="150000"/>
              </a:lnSpc>
              <a:buSzPct val="100000"/>
              <a:buAutoNum type="arabicPeriod"/>
              <a:defRPr sz="4800">
                <a:solidFill>
                  <a:srgbClr val="A7A7A7"/>
                </a:solidFill>
              </a:defRPr>
            </a:pPr>
            <a:r>
              <a:t>Wat is COIL?</a:t>
            </a:r>
          </a:p>
          <a:p>
            <a:pPr marL="762000" indent="-762000" defTabSz="2438337">
              <a:lnSpc>
                <a:spcPct val="150000"/>
              </a:lnSpc>
              <a:buSzPct val="100000"/>
              <a:buAutoNum type="arabicPeriod"/>
              <a:defRPr sz="4800">
                <a:solidFill>
                  <a:srgbClr val="A7A7A7"/>
                </a:solidFill>
              </a:defRPr>
            </a:pPr>
            <a:r>
              <a:t>Sprekend voorbeeld</a:t>
            </a:r>
          </a:p>
          <a:p>
            <a:pPr marL="762000" indent="-762000" defTabSz="2438337">
              <a:lnSpc>
                <a:spcPct val="150000"/>
              </a:lnSpc>
              <a:buSzPct val="100000"/>
              <a:buAutoNum type="arabicPeriod"/>
              <a:defRPr sz="4800">
                <a:solidFill>
                  <a:srgbClr val="A7A7A7"/>
                </a:solidFill>
              </a:defRPr>
            </a:pPr>
            <a:r>
              <a:t>Voordelen van COIL voor (graduaats-)studenten</a:t>
            </a:r>
          </a:p>
          <a:p>
            <a:pPr marL="762000" indent="-762000" defTabSz="2438337">
              <a:lnSpc>
                <a:spcPct val="150000"/>
              </a:lnSpc>
              <a:buSzPct val="100000"/>
              <a:buAutoNum type="arabicPeriod"/>
              <a:defRPr sz="4800" b="1">
                <a:solidFill>
                  <a:srgbClr val="000000"/>
                </a:solidFill>
              </a:defRPr>
            </a:pPr>
            <a:r>
              <a:t>Waarom COIL om ICOMs te bereiken?</a:t>
            </a:r>
          </a:p>
          <a:p>
            <a:pPr marL="762000" indent="-762000" defTabSz="2438337">
              <a:lnSpc>
                <a:spcPct val="150000"/>
              </a:lnSpc>
              <a:buSzPct val="100000"/>
              <a:buAutoNum type="arabicPeriod"/>
              <a:defRPr sz="4800">
                <a:solidFill>
                  <a:srgbClr val="000000"/>
                </a:solidFill>
              </a:defRPr>
            </a:pPr>
            <a:r>
              <a:t>Hoe aanpakken?</a:t>
            </a:r>
          </a:p>
          <a:p>
            <a:pPr marL="762000" indent="-762000" defTabSz="2438337">
              <a:lnSpc>
                <a:spcPct val="150000"/>
              </a:lnSpc>
              <a:buSzPct val="100000"/>
              <a:buAutoNum type="arabicPeriod"/>
              <a:defRPr sz="4800">
                <a:solidFill>
                  <a:srgbClr val="000000"/>
                </a:solidFill>
              </a:defRPr>
            </a:pPr>
            <a:r>
              <a:t>HOGENT aanpak</a:t>
            </a:r>
          </a:p>
        </p:txBody>
      </p:sp>
      <p:sp>
        <p:nvSpPr>
          <p:cNvPr id="216" name="Slide Number"/>
          <p:cNvSpPr txBox="1">
            <a:spLocks noGrp="1"/>
          </p:cNvSpPr>
          <p:nvPr>
            <p:ph type="sldNum" sz="quarter" idx="4294967295"/>
          </p:nvPr>
        </p:nvSpPr>
        <p:spPr>
          <a:xfrm>
            <a:off x="23163338" y="13070207"/>
            <a:ext cx="396826" cy="385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Titel van de slide max 1 lijn"/>
          <p:cNvSpPr txBox="1">
            <a:spLocks noGrp="1"/>
          </p:cNvSpPr>
          <p:nvPr>
            <p:ph type="body" sz="quarter" idx="1"/>
          </p:nvPr>
        </p:nvSpPr>
        <p:spPr>
          <a:xfrm>
            <a:off x="3803698" y="1240365"/>
            <a:ext cx="19752569" cy="1568004"/>
          </a:xfrm>
          <a:prstGeom prst="rect">
            <a:avLst/>
          </a:prstGeom>
        </p:spPr>
        <p:txBody>
          <a:bodyPr lIns="0" tIns="0" rIns="0" bIns="0"/>
          <a:lstStyle>
            <a:lvl1pPr defTabSz="2438337">
              <a:lnSpc>
                <a:spcPct val="80000"/>
              </a:lnSpc>
              <a:defRPr sz="6500" b="1">
                <a:solidFill>
                  <a:srgbClr val="005089"/>
                </a:solidFill>
              </a:defRPr>
            </a:lvl1pPr>
          </a:lstStyle>
          <a:p>
            <a:r>
              <a:rPr dirty="0"/>
              <a:t>21</a:t>
            </a:r>
            <a:r>
              <a:rPr lang="nl-BE" baseline="30000" dirty="0"/>
              <a:t>ste</a:t>
            </a:r>
            <a:r>
              <a:rPr dirty="0"/>
              <a:t> </a:t>
            </a:r>
            <a:r>
              <a:rPr dirty="0" err="1"/>
              <a:t>eeuwse</a:t>
            </a:r>
            <a:r>
              <a:rPr dirty="0"/>
              <a:t> </a:t>
            </a:r>
            <a:r>
              <a:rPr dirty="0" err="1"/>
              <a:t>uitdagingen</a:t>
            </a:r>
            <a:r>
              <a:rPr dirty="0"/>
              <a:t> </a:t>
            </a:r>
          </a:p>
        </p:txBody>
      </p:sp>
      <p:sp>
        <p:nvSpPr>
          <p:cNvPr id="219" name="Slide Number"/>
          <p:cNvSpPr txBox="1">
            <a:spLocks noGrp="1"/>
          </p:cNvSpPr>
          <p:nvPr>
            <p:ph type="sldNum" sz="quarter" idx="4294967295"/>
          </p:nvPr>
        </p:nvSpPr>
        <p:spPr>
          <a:xfrm>
            <a:off x="23163338" y="13070207"/>
            <a:ext cx="396826" cy="385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sp>
        <p:nvSpPr>
          <p:cNvPr id="220" name="Titel van de slide max 1 lijn"/>
          <p:cNvSpPr txBox="1"/>
          <p:nvPr/>
        </p:nvSpPr>
        <p:spPr>
          <a:xfrm>
            <a:off x="3803698" y="2371032"/>
            <a:ext cx="19752569" cy="5293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2438337">
              <a:lnSpc>
                <a:spcPct val="80000"/>
              </a:lnSpc>
              <a:defRPr sz="4300">
                <a:solidFill>
                  <a:srgbClr val="005089"/>
                </a:solidFill>
              </a:defRPr>
            </a:lvl1pPr>
          </a:lstStyle>
          <a:p>
            <a:r>
              <a:rPr dirty="0" err="1">
                <a:solidFill>
                  <a:schemeClr val="tx1"/>
                </a:solidFill>
              </a:rPr>
              <a:t>Globale</a:t>
            </a:r>
            <a:r>
              <a:rPr dirty="0">
                <a:solidFill>
                  <a:schemeClr val="tx1"/>
                </a:solidFill>
              </a:rPr>
              <a:t> trends </a:t>
            </a:r>
          </a:p>
        </p:txBody>
      </p:sp>
      <p:sp>
        <p:nvSpPr>
          <p:cNvPr id="221" name="Klimaatverandering…"/>
          <p:cNvSpPr txBox="1"/>
          <p:nvPr/>
        </p:nvSpPr>
        <p:spPr>
          <a:xfrm>
            <a:off x="15591993" y="4100854"/>
            <a:ext cx="8089970" cy="7076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457200">
              <a:lnSpc>
                <a:spcPct val="150000"/>
              </a:lnSpc>
              <a:defRPr sz="4300"/>
            </a:pPr>
            <a:r>
              <a:t>Klimaatverandering</a:t>
            </a:r>
          </a:p>
          <a:p>
            <a:pPr defTabSz="457200">
              <a:lnSpc>
                <a:spcPct val="150000"/>
              </a:lnSpc>
              <a:defRPr sz="4300"/>
            </a:pPr>
            <a:r>
              <a:t>Milieuproblemen </a:t>
            </a:r>
          </a:p>
          <a:p>
            <a:pPr defTabSz="457200">
              <a:lnSpc>
                <a:spcPct val="150000"/>
              </a:lnSpc>
              <a:defRPr sz="4300"/>
            </a:pPr>
            <a:r>
              <a:t>Demografische veranderingen</a:t>
            </a:r>
          </a:p>
          <a:p>
            <a:pPr defTabSz="457200">
              <a:lnSpc>
                <a:spcPct val="150000"/>
              </a:lnSpc>
              <a:defRPr sz="4300"/>
            </a:pPr>
            <a:r>
              <a:t>Gedwongen verhuizing - migratie</a:t>
            </a:r>
          </a:p>
          <a:p>
            <a:pPr defTabSz="457200">
              <a:lnSpc>
                <a:spcPct val="150000"/>
              </a:lnSpc>
              <a:defRPr sz="4300"/>
            </a:pPr>
            <a:r>
              <a:t>Individualisering</a:t>
            </a:r>
          </a:p>
          <a:p>
            <a:pPr defTabSz="457200">
              <a:lnSpc>
                <a:spcPct val="150000"/>
              </a:lnSpc>
              <a:defRPr sz="4300"/>
            </a:pPr>
            <a:r>
              <a:t>Nieuwe technologieën</a:t>
            </a:r>
          </a:p>
          <a:p>
            <a:pPr defTabSz="457200">
              <a:lnSpc>
                <a:spcPct val="150000"/>
              </a:lnSpc>
              <a:defRPr sz="4300"/>
            </a:pPr>
            <a:r>
              <a:t>…</a:t>
            </a:r>
          </a:p>
        </p:txBody>
      </p:sp>
      <p:pic>
        <p:nvPicPr>
          <p:cNvPr id="222" name="iStock-599884914.jpg" descr="iStock-599884914.jpg"/>
          <p:cNvPicPr>
            <a:picLocks noChangeAspect="1"/>
          </p:cNvPicPr>
          <p:nvPr/>
        </p:nvPicPr>
        <p:blipFill>
          <a:blip r:embed="rId3"/>
          <a:srcRect l="4965"/>
          <a:stretch>
            <a:fillRect/>
          </a:stretch>
        </p:blipFill>
        <p:spPr>
          <a:xfrm>
            <a:off x="3344116" y="4149752"/>
            <a:ext cx="12212610" cy="862390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Titel van de slide max 1 lijn"/>
          <p:cNvSpPr txBox="1">
            <a:spLocks noGrp="1"/>
          </p:cNvSpPr>
          <p:nvPr>
            <p:ph type="body" sz="quarter" idx="1"/>
          </p:nvPr>
        </p:nvSpPr>
        <p:spPr>
          <a:xfrm>
            <a:off x="3803698" y="1240365"/>
            <a:ext cx="19752569" cy="1568004"/>
          </a:xfrm>
          <a:prstGeom prst="rect">
            <a:avLst/>
          </a:prstGeom>
        </p:spPr>
        <p:txBody>
          <a:bodyPr lIns="0" tIns="0" rIns="0" bIns="0"/>
          <a:lstStyle>
            <a:lvl1pPr defTabSz="2438337">
              <a:lnSpc>
                <a:spcPct val="80000"/>
              </a:lnSpc>
              <a:defRPr sz="6500" b="1">
                <a:solidFill>
                  <a:srgbClr val="005089"/>
                </a:solidFill>
              </a:defRPr>
            </a:lvl1pPr>
          </a:lstStyle>
          <a:p>
            <a:r>
              <a:rPr lang="nl-BE" dirty="0"/>
              <a:t>21</a:t>
            </a:r>
            <a:r>
              <a:rPr lang="nl-BE" baseline="30000" dirty="0"/>
              <a:t>ste</a:t>
            </a:r>
            <a:r>
              <a:rPr lang="nl-BE" dirty="0"/>
              <a:t> eeuwse uitdagingen </a:t>
            </a:r>
          </a:p>
        </p:txBody>
      </p:sp>
      <p:sp>
        <p:nvSpPr>
          <p:cNvPr id="227" name="Slide Number"/>
          <p:cNvSpPr txBox="1">
            <a:spLocks noGrp="1"/>
          </p:cNvSpPr>
          <p:nvPr>
            <p:ph type="sldNum" sz="quarter" idx="4294967295"/>
          </p:nvPr>
        </p:nvSpPr>
        <p:spPr>
          <a:xfrm>
            <a:off x="23163338" y="13070207"/>
            <a:ext cx="396826" cy="385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a:p>
        </p:txBody>
      </p:sp>
      <p:sp>
        <p:nvSpPr>
          <p:cNvPr id="228" name="Titel van de slide max 1 lijn"/>
          <p:cNvSpPr txBox="1"/>
          <p:nvPr/>
        </p:nvSpPr>
        <p:spPr>
          <a:xfrm>
            <a:off x="3803698" y="2371032"/>
            <a:ext cx="19752569" cy="5293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2438337">
              <a:lnSpc>
                <a:spcPct val="80000"/>
              </a:lnSpc>
              <a:defRPr sz="4300">
                <a:solidFill>
                  <a:srgbClr val="005089"/>
                </a:solidFill>
              </a:defRPr>
            </a:lvl1pPr>
          </a:lstStyle>
          <a:p>
            <a:r>
              <a:rPr dirty="0" err="1">
                <a:solidFill>
                  <a:schemeClr val="tx1"/>
                </a:solidFill>
              </a:rPr>
              <a:t>Globale</a:t>
            </a:r>
            <a:r>
              <a:rPr dirty="0">
                <a:solidFill>
                  <a:schemeClr val="tx1"/>
                </a:solidFill>
              </a:rPr>
              <a:t> trends </a:t>
            </a:r>
          </a:p>
        </p:txBody>
      </p:sp>
      <p:sp>
        <p:nvSpPr>
          <p:cNvPr id="229" name="≠ onderzoeken geven aan dat internationale competenties een antwoord bieden op:…"/>
          <p:cNvSpPr txBox="1"/>
          <p:nvPr/>
        </p:nvSpPr>
        <p:spPr>
          <a:xfrm>
            <a:off x="15591993" y="4083920"/>
            <a:ext cx="8089970" cy="52270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457200">
              <a:lnSpc>
                <a:spcPct val="150000"/>
              </a:lnSpc>
              <a:defRPr sz="4300"/>
            </a:pPr>
            <a:r>
              <a:t>≠ onderzoeken geven aan dat </a:t>
            </a:r>
            <a:r>
              <a:rPr b="1">
                <a:solidFill>
                  <a:srgbClr val="FF0000"/>
                </a:solidFill>
              </a:rPr>
              <a:t>internationale competenties </a:t>
            </a:r>
            <a:r>
              <a:t>een antwoord bieden op:</a:t>
            </a:r>
          </a:p>
          <a:p>
            <a:pPr defTabSz="457200">
              <a:lnSpc>
                <a:spcPct val="150000"/>
              </a:lnSpc>
              <a:defRPr sz="4300"/>
            </a:pPr>
            <a:endParaRPr/>
          </a:p>
          <a:p>
            <a:pPr defTabSz="457200">
              <a:lnSpc>
                <a:spcPct val="150000"/>
              </a:lnSpc>
              <a:defRPr sz="4300"/>
            </a:pPr>
            <a:r>
              <a:t>• aanpak van wicked problems</a:t>
            </a:r>
          </a:p>
          <a:p>
            <a:pPr defTabSz="457200">
              <a:lnSpc>
                <a:spcPct val="150000"/>
              </a:lnSpc>
              <a:defRPr sz="4300"/>
            </a:pPr>
            <a:r>
              <a:t>• jobuitdagingen in de toekomst</a:t>
            </a:r>
          </a:p>
        </p:txBody>
      </p:sp>
      <p:pic>
        <p:nvPicPr>
          <p:cNvPr id="230" name="iStock-599884914.jpg" descr="iStock-599884914.jpg"/>
          <p:cNvPicPr>
            <a:picLocks noChangeAspect="1"/>
          </p:cNvPicPr>
          <p:nvPr/>
        </p:nvPicPr>
        <p:blipFill>
          <a:blip r:embed="rId3"/>
          <a:srcRect l="4965"/>
          <a:stretch>
            <a:fillRect/>
          </a:stretch>
        </p:blipFill>
        <p:spPr>
          <a:xfrm>
            <a:off x="3344116" y="4149752"/>
            <a:ext cx="12212610" cy="862390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lide Number"/>
          <p:cNvSpPr txBox="1">
            <a:spLocks noGrp="1"/>
          </p:cNvSpPr>
          <p:nvPr>
            <p:ph type="sldNum" sz="quarter" idx="4294967295"/>
          </p:nvPr>
        </p:nvSpPr>
        <p:spPr>
          <a:xfrm>
            <a:off x="23163338" y="13070207"/>
            <a:ext cx="396826" cy="385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a:p>
        </p:txBody>
      </p:sp>
      <p:sp>
        <p:nvSpPr>
          <p:cNvPr id="235" name="“Twenty-first century students live in an interconnected, diverse and rapidly changing world. Emerging economic, digital, cultural, demographic and environmental forces are shaping young people’s lives around the planet and increasing their intercultural"/>
          <p:cNvSpPr txBox="1"/>
          <p:nvPr/>
        </p:nvSpPr>
        <p:spPr>
          <a:xfrm>
            <a:off x="3810001" y="3810000"/>
            <a:ext cx="19921868" cy="89250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457200">
              <a:lnSpc>
                <a:spcPct val="150000"/>
              </a:lnSpc>
              <a:defRPr sz="4300"/>
            </a:pPr>
            <a:r>
              <a:t>“The extended approach to international skills and competences still include the traditional language skills, communication skills, intercultural knowledge and tolerance, but productivity, resilience and curiosity augment the traditional view and complete our picture of </a:t>
            </a:r>
            <a:r>
              <a:rPr b="1">
                <a:solidFill>
                  <a:srgbClr val="FF0000"/>
                </a:solidFill>
              </a:rPr>
              <a:t>how international skills and competences fit into today’s working life.</a:t>
            </a:r>
            <a:r>
              <a:t> Together, these three factors help us understand what today’s employers perceive as the value of international experience. They also form a concrete and coherent narrative for the necessity of international skills and competences in modern working life. They renew our perspective on international experiences and on the skills and competences gained through them.”</a:t>
            </a:r>
          </a:p>
        </p:txBody>
      </p:sp>
      <p:sp>
        <p:nvSpPr>
          <p:cNvPr id="236" name="Titel van de slide max 1 lijn"/>
          <p:cNvSpPr txBox="1"/>
          <p:nvPr/>
        </p:nvSpPr>
        <p:spPr>
          <a:xfrm>
            <a:off x="3803700" y="1206499"/>
            <a:ext cx="19752568" cy="9254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2438337">
              <a:lnSpc>
                <a:spcPct val="80000"/>
              </a:lnSpc>
              <a:defRPr sz="6500" b="1">
                <a:solidFill>
                  <a:srgbClr val="005089"/>
                </a:solidFill>
              </a:defRPr>
            </a:pPr>
            <a:r>
              <a:t>CIMO &amp; Demos </a:t>
            </a:r>
            <a:r>
              <a:rPr baseline="31999"/>
              <a:t>2014</a:t>
            </a:r>
          </a:p>
        </p:txBody>
      </p:sp>
      <p:sp>
        <p:nvSpPr>
          <p:cNvPr id="237" name="Titel van de slide max 1 lijn"/>
          <p:cNvSpPr txBox="1"/>
          <p:nvPr/>
        </p:nvSpPr>
        <p:spPr>
          <a:xfrm>
            <a:off x="3803698" y="2371032"/>
            <a:ext cx="19752569" cy="11058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2438337">
              <a:lnSpc>
                <a:spcPct val="80000"/>
              </a:lnSpc>
              <a:defRPr sz="4300">
                <a:solidFill>
                  <a:srgbClr val="005089"/>
                </a:solidFill>
              </a:defRPr>
            </a:pPr>
            <a:r>
              <a:t>Hidden competences</a:t>
            </a:r>
            <a:r>
              <a:rPr b="1"/>
              <a:t> </a:t>
            </a:r>
          </a:p>
          <a:p>
            <a:pPr defTabSz="2438337">
              <a:lnSpc>
                <a:spcPct val="80000"/>
              </a:lnSpc>
              <a:defRPr sz="4300" b="1">
                <a:solidFill>
                  <a:srgbClr val="005089"/>
                </a:solidFill>
              </a:defRPr>
            </a:pPr>
            <a:r>
              <a:t>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lide Number"/>
          <p:cNvSpPr txBox="1">
            <a:spLocks noGrp="1"/>
          </p:cNvSpPr>
          <p:nvPr>
            <p:ph type="sldNum" sz="quarter" idx="4294967295"/>
          </p:nvPr>
        </p:nvSpPr>
        <p:spPr>
          <a:xfrm>
            <a:off x="23163338" y="13070207"/>
            <a:ext cx="396826" cy="385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a:t>
            </a:fld>
            <a:endParaRPr/>
          </a:p>
        </p:txBody>
      </p:sp>
      <p:pic>
        <p:nvPicPr>
          <p:cNvPr id="242" name="Afbeelding" descr="Afbeelding"/>
          <p:cNvPicPr>
            <a:picLocks noChangeAspect="1"/>
          </p:cNvPicPr>
          <p:nvPr/>
        </p:nvPicPr>
        <p:blipFill>
          <a:blip r:embed="rId2"/>
          <a:srcRect b="2625"/>
          <a:stretch>
            <a:fillRect/>
          </a:stretch>
        </p:blipFill>
        <p:spPr>
          <a:xfrm>
            <a:off x="10040580" y="1262654"/>
            <a:ext cx="12152500" cy="11418794"/>
          </a:xfrm>
          <a:prstGeom prst="rect">
            <a:avLst/>
          </a:prstGeom>
          <a:ln w="12700">
            <a:miter lim="400000"/>
          </a:ln>
        </p:spPr>
      </p:pic>
      <p:sp>
        <p:nvSpPr>
          <p:cNvPr id="243" name="Titel van de slide max 1 lijn"/>
          <p:cNvSpPr txBox="1"/>
          <p:nvPr/>
        </p:nvSpPr>
        <p:spPr>
          <a:xfrm>
            <a:off x="3803700" y="1206499"/>
            <a:ext cx="19752568" cy="9254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2438337">
              <a:lnSpc>
                <a:spcPct val="80000"/>
              </a:lnSpc>
              <a:defRPr sz="6500" b="1">
                <a:solidFill>
                  <a:srgbClr val="005089"/>
                </a:solidFill>
              </a:defRPr>
            </a:pPr>
            <a:r>
              <a:t>CIMO &amp; Demos </a:t>
            </a:r>
            <a:r>
              <a:rPr baseline="31999"/>
              <a:t>2014</a:t>
            </a:r>
          </a:p>
        </p:txBody>
      </p:sp>
      <p:sp>
        <p:nvSpPr>
          <p:cNvPr id="244" name="Titel van de slide max 1 lijn"/>
          <p:cNvSpPr txBox="1"/>
          <p:nvPr/>
        </p:nvSpPr>
        <p:spPr>
          <a:xfrm>
            <a:off x="3803698" y="2371032"/>
            <a:ext cx="19752569" cy="10587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2438337">
              <a:lnSpc>
                <a:spcPct val="80000"/>
              </a:lnSpc>
              <a:defRPr sz="4300">
                <a:solidFill>
                  <a:srgbClr val="005089"/>
                </a:solidFill>
              </a:defRPr>
            </a:pPr>
            <a:r>
              <a:rPr dirty="0">
                <a:solidFill>
                  <a:schemeClr val="tx1"/>
                </a:solidFill>
              </a:rPr>
              <a:t>Hidden competences</a:t>
            </a:r>
            <a:r>
              <a:rPr b="1" dirty="0">
                <a:solidFill>
                  <a:schemeClr val="tx1"/>
                </a:solidFill>
              </a:rPr>
              <a:t> </a:t>
            </a:r>
          </a:p>
          <a:p>
            <a:pPr defTabSz="2438337">
              <a:lnSpc>
                <a:spcPct val="80000"/>
              </a:lnSpc>
              <a:defRPr sz="4300" b="1">
                <a:solidFill>
                  <a:srgbClr val="005089"/>
                </a:solidFill>
              </a:defRPr>
            </a:pPr>
            <a:r>
              <a:rPr dirty="0">
                <a:solidFill>
                  <a:schemeClr val="tx1"/>
                </a:solidFill>
              </a:rPr>
              <a:t> </a:t>
            </a:r>
          </a:p>
        </p:txBody>
      </p:sp>
      <p:sp>
        <p:nvSpPr>
          <p:cNvPr id="245" name="Bron afbeelding:  CIMO &amp; Demos Helsinki 2014: Hidden Competences"/>
          <p:cNvSpPr txBox="1"/>
          <p:nvPr/>
        </p:nvSpPr>
        <p:spPr>
          <a:xfrm>
            <a:off x="3885641" y="11397478"/>
            <a:ext cx="4280869" cy="8044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457200">
              <a:defRPr sz="1600"/>
            </a:pPr>
            <a:r>
              <a:t>Bron afbeelding: </a:t>
            </a:r>
            <a:br/>
            <a:r>
              <a:rPr sz="2000"/>
              <a:t>CIMO &amp; Demos Helsinki 2014: Hidden Competences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Titel van de slide max 1 lijn"/>
          <p:cNvSpPr txBox="1">
            <a:spLocks noGrp="1"/>
          </p:cNvSpPr>
          <p:nvPr>
            <p:ph type="body" sz="quarter" idx="1"/>
          </p:nvPr>
        </p:nvSpPr>
        <p:spPr>
          <a:xfrm>
            <a:off x="3803700" y="1206499"/>
            <a:ext cx="19752568" cy="1568004"/>
          </a:xfrm>
          <a:prstGeom prst="rect">
            <a:avLst/>
          </a:prstGeom>
        </p:spPr>
        <p:txBody>
          <a:bodyPr lIns="0" tIns="0" rIns="0" bIns="0"/>
          <a:lstStyle/>
          <a:p>
            <a:pPr defTabSz="2438337">
              <a:lnSpc>
                <a:spcPct val="80000"/>
              </a:lnSpc>
              <a:defRPr sz="6500" b="1">
                <a:solidFill>
                  <a:srgbClr val="005089"/>
                </a:solidFill>
              </a:defRPr>
            </a:pPr>
            <a:r>
              <a:t>PISA </a:t>
            </a:r>
            <a:r>
              <a:rPr baseline="31999"/>
              <a:t>2018</a:t>
            </a:r>
          </a:p>
        </p:txBody>
      </p:sp>
      <p:sp>
        <p:nvSpPr>
          <p:cNvPr id="248" name="Slide Number"/>
          <p:cNvSpPr txBox="1">
            <a:spLocks noGrp="1"/>
          </p:cNvSpPr>
          <p:nvPr>
            <p:ph type="sldNum" sz="quarter" idx="4294967295"/>
          </p:nvPr>
        </p:nvSpPr>
        <p:spPr>
          <a:xfrm>
            <a:off x="23163338" y="13070207"/>
            <a:ext cx="396826" cy="385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a:p>
        </p:txBody>
      </p:sp>
      <p:sp>
        <p:nvSpPr>
          <p:cNvPr id="249" name="Titel van de slide max 1 lijn"/>
          <p:cNvSpPr txBox="1"/>
          <p:nvPr/>
        </p:nvSpPr>
        <p:spPr>
          <a:xfrm>
            <a:off x="3803698" y="2371032"/>
            <a:ext cx="19752569" cy="5293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2438337">
              <a:lnSpc>
                <a:spcPct val="80000"/>
              </a:lnSpc>
              <a:defRPr sz="4300">
                <a:solidFill>
                  <a:srgbClr val="005089"/>
                </a:solidFill>
              </a:defRPr>
            </a:lvl1pPr>
          </a:lstStyle>
          <a:p>
            <a:r>
              <a:rPr dirty="0">
                <a:solidFill>
                  <a:schemeClr val="tx1"/>
                </a:solidFill>
              </a:rPr>
              <a:t>Global Competence Framework </a:t>
            </a:r>
          </a:p>
        </p:txBody>
      </p:sp>
      <p:sp>
        <p:nvSpPr>
          <p:cNvPr id="250" name="“Twenty-first century students live in an interconnected, diverse and rapidly changing world. Emerging economic, digital, cultural, demographic and environmental forces are shaping young people’s lives around the planet and increasing their intercultural"/>
          <p:cNvSpPr txBox="1"/>
          <p:nvPr/>
        </p:nvSpPr>
        <p:spPr>
          <a:xfrm>
            <a:off x="3810000" y="3810000"/>
            <a:ext cx="19574756" cy="70760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457200">
              <a:lnSpc>
                <a:spcPct val="150000"/>
              </a:lnSpc>
              <a:defRPr sz="4300"/>
            </a:pPr>
            <a:r>
              <a:t>“Twenty-first century students live in an</a:t>
            </a:r>
            <a:r>
              <a:rPr b="1"/>
              <a:t> </a:t>
            </a:r>
            <a:r>
              <a:rPr b="1">
                <a:solidFill>
                  <a:srgbClr val="E50000"/>
                </a:solidFill>
              </a:rPr>
              <a:t>interconnected, diverse and rapidly changing world</a:t>
            </a:r>
            <a:r>
              <a:rPr>
                <a:solidFill>
                  <a:srgbClr val="E50000"/>
                </a:solidFill>
              </a:rPr>
              <a:t>.</a:t>
            </a:r>
            <a:r>
              <a:t> Emerging economic, digital, cultural, demographic and environmental forces are shaping young people’s lives around the planet and increasing their intercultural encounters on a daily basis. This complex environment presents both an opportunity and a challenge.</a:t>
            </a:r>
            <a:r>
              <a:rPr>
                <a:solidFill>
                  <a:srgbClr val="E50000"/>
                </a:solidFill>
              </a:rPr>
              <a:t> </a:t>
            </a:r>
            <a:r>
              <a:rPr b="1">
                <a:solidFill>
                  <a:srgbClr val="E50000"/>
                </a:solidFill>
              </a:rPr>
              <a:t>Young people today must not only learn to participate in a more interconnected world but also appreciate and benefit from cultural differences</a:t>
            </a:r>
            <a:r>
              <a:rPr>
                <a:solidFill>
                  <a:srgbClr val="E50000"/>
                </a:solidFill>
              </a:rPr>
              <a:t>.</a:t>
            </a:r>
            <a:r>
              <a:t> Developing a global and intercultural outlook is a process – a lifelong process – that education can shape.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 name="Afbeelding" descr="Afbeelding"/>
          <p:cNvPicPr>
            <a:picLocks noChangeAspect="1"/>
          </p:cNvPicPr>
          <p:nvPr/>
        </p:nvPicPr>
        <p:blipFill>
          <a:blip r:embed="rId3"/>
          <a:stretch>
            <a:fillRect/>
          </a:stretch>
        </p:blipFill>
        <p:spPr>
          <a:xfrm>
            <a:off x="10320825" y="930643"/>
            <a:ext cx="12028111" cy="11646731"/>
          </a:xfrm>
          <a:prstGeom prst="rect">
            <a:avLst/>
          </a:prstGeom>
          <a:ln w="12700">
            <a:miter lim="400000"/>
          </a:ln>
        </p:spPr>
      </p:pic>
      <p:sp>
        <p:nvSpPr>
          <p:cNvPr id="253" name="Titel van de slide max 1 lijn"/>
          <p:cNvSpPr txBox="1">
            <a:spLocks noGrp="1"/>
          </p:cNvSpPr>
          <p:nvPr>
            <p:ph type="body" sz="quarter" idx="1"/>
          </p:nvPr>
        </p:nvSpPr>
        <p:spPr>
          <a:xfrm>
            <a:off x="3803700" y="1206499"/>
            <a:ext cx="19752568" cy="1568004"/>
          </a:xfrm>
          <a:prstGeom prst="rect">
            <a:avLst/>
          </a:prstGeom>
        </p:spPr>
        <p:txBody>
          <a:bodyPr lIns="0" tIns="0" rIns="0" bIns="0"/>
          <a:lstStyle/>
          <a:p>
            <a:pPr defTabSz="2438337">
              <a:lnSpc>
                <a:spcPct val="80000"/>
              </a:lnSpc>
              <a:defRPr sz="6500" b="1">
                <a:solidFill>
                  <a:srgbClr val="005089"/>
                </a:solidFill>
              </a:defRPr>
            </a:pPr>
            <a:r>
              <a:t>PISA </a:t>
            </a:r>
            <a:r>
              <a:rPr baseline="31999"/>
              <a:t>2018</a:t>
            </a:r>
          </a:p>
        </p:txBody>
      </p:sp>
      <p:sp>
        <p:nvSpPr>
          <p:cNvPr id="254" name="Slide Number"/>
          <p:cNvSpPr txBox="1">
            <a:spLocks noGrp="1"/>
          </p:cNvSpPr>
          <p:nvPr>
            <p:ph type="sldNum" sz="quarter" idx="4294967295"/>
          </p:nvPr>
        </p:nvSpPr>
        <p:spPr>
          <a:xfrm>
            <a:off x="23163338" y="13070207"/>
            <a:ext cx="396826" cy="385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a:p>
        </p:txBody>
      </p:sp>
      <p:sp>
        <p:nvSpPr>
          <p:cNvPr id="255" name="Titel van de slide max 1 lijn"/>
          <p:cNvSpPr txBox="1"/>
          <p:nvPr/>
        </p:nvSpPr>
        <p:spPr>
          <a:xfrm>
            <a:off x="3803698" y="2371032"/>
            <a:ext cx="19752569" cy="5293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2438337">
              <a:lnSpc>
                <a:spcPct val="80000"/>
              </a:lnSpc>
              <a:defRPr sz="4300">
                <a:solidFill>
                  <a:srgbClr val="005089"/>
                </a:solidFill>
              </a:defRPr>
            </a:lvl1pPr>
          </a:lstStyle>
          <a:p>
            <a:r>
              <a:rPr dirty="0">
                <a:solidFill>
                  <a:schemeClr val="tx1"/>
                </a:solidFill>
              </a:rPr>
              <a:t>Global Competence Framework </a:t>
            </a:r>
          </a:p>
        </p:txBody>
      </p:sp>
      <p:sp>
        <p:nvSpPr>
          <p:cNvPr id="256" name="Bron afbeelding:  OECD PISA handbook 2018 (researchgate.net)"/>
          <p:cNvSpPr txBox="1"/>
          <p:nvPr/>
        </p:nvSpPr>
        <p:spPr>
          <a:xfrm>
            <a:off x="3885641" y="11397478"/>
            <a:ext cx="4280869" cy="7426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457200">
              <a:defRPr sz="1600"/>
            </a:pPr>
            <a:r>
              <a:t>Bron afbeelding: </a:t>
            </a:r>
            <a:br/>
            <a:r>
              <a:rPr sz="2000"/>
              <a:t>OECD PISA handbook 2018 </a:t>
            </a:r>
            <a:r>
              <a:t>(researchgate.net)</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Titel van de slide max 1 lijn"/>
          <p:cNvSpPr txBox="1">
            <a:spLocks noGrp="1"/>
          </p:cNvSpPr>
          <p:nvPr>
            <p:ph type="body" sz="quarter" idx="1"/>
          </p:nvPr>
        </p:nvSpPr>
        <p:spPr>
          <a:xfrm>
            <a:off x="3803700" y="1206499"/>
            <a:ext cx="19752568" cy="1568004"/>
          </a:xfrm>
          <a:prstGeom prst="rect">
            <a:avLst/>
          </a:prstGeom>
        </p:spPr>
        <p:txBody>
          <a:bodyPr lIns="0" tIns="0" rIns="0" bIns="0"/>
          <a:lstStyle>
            <a:lvl1pPr defTabSz="2438337">
              <a:lnSpc>
                <a:spcPct val="80000"/>
              </a:lnSpc>
              <a:defRPr sz="6500" b="1">
                <a:solidFill>
                  <a:srgbClr val="005089"/>
                </a:solidFill>
              </a:defRPr>
            </a:lvl1pPr>
          </a:lstStyle>
          <a:p>
            <a:r>
              <a:t>P21’s Frameworks </a:t>
            </a:r>
          </a:p>
        </p:txBody>
      </p:sp>
      <p:sp>
        <p:nvSpPr>
          <p:cNvPr id="261" name="Slide Number"/>
          <p:cNvSpPr txBox="1">
            <a:spLocks noGrp="1"/>
          </p:cNvSpPr>
          <p:nvPr>
            <p:ph type="sldNum" sz="quarter" idx="4294967295"/>
          </p:nvPr>
        </p:nvSpPr>
        <p:spPr>
          <a:xfrm>
            <a:off x="23163338" y="13070207"/>
            <a:ext cx="396826" cy="385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a:p>
        </p:txBody>
      </p:sp>
      <p:sp>
        <p:nvSpPr>
          <p:cNvPr id="262" name="Titel van de slide max 1 lijn"/>
          <p:cNvSpPr txBox="1"/>
          <p:nvPr/>
        </p:nvSpPr>
        <p:spPr>
          <a:xfrm>
            <a:off x="3803698" y="2371032"/>
            <a:ext cx="19752569" cy="5293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2438337">
              <a:lnSpc>
                <a:spcPct val="80000"/>
              </a:lnSpc>
              <a:defRPr sz="4300">
                <a:solidFill>
                  <a:srgbClr val="005089"/>
                </a:solidFill>
              </a:defRPr>
            </a:pPr>
            <a:r>
              <a:rPr dirty="0">
                <a:solidFill>
                  <a:schemeClr val="tx1"/>
                </a:solidFill>
              </a:rPr>
              <a:t>for 21st Century Learning</a:t>
            </a:r>
            <a:r>
              <a:rPr baseline="31999" dirty="0">
                <a:solidFill>
                  <a:schemeClr val="tx1"/>
                </a:solidFill>
              </a:rPr>
              <a:t> (2019) </a:t>
            </a:r>
          </a:p>
        </p:txBody>
      </p:sp>
      <p:sp>
        <p:nvSpPr>
          <p:cNvPr id="263" name="“P21’s Frameworks for 21st Century Learning were developed with input from teachers, education experts, and business leaders to define and illustrate the skills and knowledge students need to succeed in work and life, as well as the support systems neces"/>
          <p:cNvSpPr txBox="1"/>
          <p:nvPr/>
        </p:nvSpPr>
        <p:spPr>
          <a:xfrm>
            <a:off x="3810000" y="3809999"/>
            <a:ext cx="19574756" cy="33779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457200">
              <a:lnSpc>
                <a:spcPct val="150000"/>
              </a:lnSpc>
              <a:defRPr sz="4300"/>
            </a:pPr>
            <a:r>
              <a:t>“P21’s Frameworks for 21st Century Learning were developed with input from teachers, education experts, and business leaders to define and illustrate the </a:t>
            </a:r>
            <a:r>
              <a:rPr b="1">
                <a:solidFill>
                  <a:srgbClr val="E50000"/>
                </a:solidFill>
              </a:rPr>
              <a:t>skills and knowledge students need to succeed in work and life</a:t>
            </a:r>
            <a:r>
              <a:t>, as well as the support systems necessary for 21st century learning outcomes.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Titel van de slide max 1 lijn"/>
          <p:cNvSpPr txBox="1">
            <a:spLocks noGrp="1"/>
          </p:cNvSpPr>
          <p:nvPr>
            <p:ph type="body" sz="quarter" idx="1"/>
          </p:nvPr>
        </p:nvSpPr>
        <p:spPr>
          <a:xfrm>
            <a:off x="3803700" y="1206499"/>
            <a:ext cx="19752568" cy="1568004"/>
          </a:xfrm>
          <a:prstGeom prst="rect">
            <a:avLst/>
          </a:prstGeom>
        </p:spPr>
        <p:txBody>
          <a:bodyPr lIns="0" tIns="0" rIns="0" bIns="0"/>
          <a:lstStyle>
            <a:lvl1pPr defTabSz="2438337">
              <a:lnSpc>
                <a:spcPct val="80000"/>
              </a:lnSpc>
              <a:defRPr sz="6500" b="1">
                <a:solidFill>
                  <a:srgbClr val="005089"/>
                </a:solidFill>
              </a:defRPr>
            </a:lvl1pPr>
          </a:lstStyle>
          <a:p>
            <a:r>
              <a:t>P21’s Frameworks </a:t>
            </a:r>
          </a:p>
        </p:txBody>
      </p:sp>
      <p:sp>
        <p:nvSpPr>
          <p:cNvPr id="268" name="Slide Number"/>
          <p:cNvSpPr txBox="1">
            <a:spLocks noGrp="1"/>
          </p:cNvSpPr>
          <p:nvPr>
            <p:ph type="sldNum" sz="quarter" idx="4294967295"/>
          </p:nvPr>
        </p:nvSpPr>
        <p:spPr>
          <a:xfrm>
            <a:off x="23163338" y="13070207"/>
            <a:ext cx="396826" cy="385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a:p>
        </p:txBody>
      </p:sp>
      <p:pic>
        <p:nvPicPr>
          <p:cNvPr id="269" name="Afbeelding" descr="Afbeelding"/>
          <p:cNvPicPr>
            <a:picLocks noChangeAspect="1"/>
          </p:cNvPicPr>
          <p:nvPr/>
        </p:nvPicPr>
        <p:blipFill>
          <a:blip r:embed="rId3"/>
          <a:srcRect b="5957"/>
          <a:stretch>
            <a:fillRect/>
          </a:stretch>
        </p:blipFill>
        <p:spPr>
          <a:xfrm>
            <a:off x="5754422" y="2749416"/>
            <a:ext cx="15613804" cy="9868871"/>
          </a:xfrm>
          <a:prstGeom prst="rect">
            <a:avLst/>
          </a:prstGeom>
          <a:ln w="12700">
            <a:miter lim="400000"/>
          </a:ln>
        </p:spPr>
      </p:pic>
      <p:sp>
        <p:nvSpPr>
          <p:cNvPr id="270" name="Titel van de slide max 1 lijn"/>
          <p:cNvSpPr txBox="1"/>
          <p:nvPr/>
        </p:nvSpPr>
        <p:spPr>
          <a:xfrm>
            <a:off x="3803698" y="2371032"/>
            <a:ext cx="19752569" cy="5293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2438337">
              <a:lnSpc>
                <a:spcPct val="80000"/>
              </a:lnSpc>
              <a:defRPr sz="4300">
                <a:solidFill>
                  <a:srgbClr val="005089"/>
                </a:solidFill>
              </a:defRPr>
            </a:pPr>
            <a:r>
              <a:rPr dirty="0">
                <a:solidFill>
                  <a:schemeClr val="tx1"/>
                </a:solidFill>
              </a:rPr>
              <a:t>for 21st Century Learning</a:t>
            </a:r>
            <a:r>
              <a:rPr baseline="31999" dirty="0">
                <a:solidFill>
                  <a:schemeClr val="tx1"/>
                </a:solidFill>
              </a:rPr>
              <a:t> (2019) </a:t>
            </a:r>
          </a:p>
        </p:txBody>
      </p:sp>
      <p:sp>
        <p:nvSpPr>
          <p:cNvPr id="271" name="©2019 Battelle for Kids…"/>
          <p:cNvSpPr txBox="1"/>
          <p:nvPr/>
        </p:nvSpPr>
        <p:spPr>
          <a:xfrm>
            <a:off x="21221316" y="11854678"/>
            <a:ext cx="4280870" cy="4894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457200">
              <a:defRPr sz="2000" baseline="31999"/>
            </a:pPr>
            <a:r>
              <a:t>©</a:t>
            </a:r>
            <a:r>
              <a:rPr baseline="0"/>
              <a:t>2019 Battelle for Kids</a:t>
            </a:r>
          </a:p>
          <a:p>
            <a:pPr defTabSz="457200">
              <a:defRPr sz="1400"/>
            </a:pPr>
            <a:r>
              <a:t>All rights reserved</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lide bullet text"/>
          <p:cNvSpPr txBox="1">
            <a:spLocks noGrp="1"/>
          </p:cNvSpPr>
          <p:nvPr>
            <p:ph type="body" idx="1"/>
          </p:nvPr>
        </p:nvSpPr>
        <p:spPr>
          <a:xfrm>
            <a:off x="3809999" y="3335866"/>
            <a:ext cx="19765370" cy="10480779"/>
          </a:xfrm>
          <a:prstGeom prst="rect">
            <a:avLst/>
          </a:prstGeom>
        </p:spPr>
        <p:txBody>
          <a:bodyPr lIns="0" tIns="0" rIns="0" bIns="0"/>
          <a:lstStyle/>
          <a:p>
            <a:pPr marL="762000" indent="-762000" defTabSz="2438337">
              <a:lnSpc>
                <a:spcPct val="150000"/>
              </a:lnSpc>
              <a:buSzPct val="100000"/>
              <a:buAutoNum type="arabicPeriod"/>
              <a:defRPr sz="4800">
                <a:solidFill>
                  <a:srgbClr val="A7A7A7"/>
                </a:solidFill>
              </a:defRPr>
            </a:pPr>
            <a:r>
              <a:t>Wat is COIL?</a:t>
            </a:r>
          </a:p>
          <a:p>
            <a:pPr marL="762000" indent="-762000" defTabSz="2438337">
              <a:lnSpc>
                <a:spcPct val="150000"/>
              </a:lnSpc>
              <a:buSzPct val="100000"/>
              <a:buAutoNum type="arabicPeriod"/>
              <a:defRPr sz="4800">
                <a:solidFill>
                  <a:srgbClr val="A7A7A7"/>
                </a:solidFill>
              </a:defRPr>
            </a:pPr>
            <a:r>
              <a:t>Sprekend voorbeeld</a:t>
            </a:r>
          </a:p>
          <a:p>
            <a:pPr marL="762000" indent="-762000" defTabSz="2438337">
              <a:lnSpc>
                <a:spcPct val="150000"/>
              </a:lnSpc>
              <a:buSzPct val="100000"/>
              <a:buAutoNum type="arabicPeriod"/>
              <a:defRPr sz="4800">
                <a:solidFill>
                  <a:srgbClr val="A7A7A7"/>
                </a:solidFill>
              </a:defRPr>
            </a:pPr>
            <a:r>
              <a:t>Voordelen van COIL voor (graduaats-)studenten</a:t>
            </a:r>
          </a:p>
          <a:p>
            <a:pPr marL="762000" indent="-762000" defTabSz="2438337">
              <a:lnSpc>
                <a:spcPct val="150000"/>
              </a:lnSpc>
              <a:buSzPct val="100000"/>
              <a:buAutoNum type="arabicPeriod"/>
              <a:defRPr sz="4800">
                <a:solidFill>
                  <a:srgbClr val="A7A7A7"/>
                </a:solidFill>
              </a:defRPr>
            </a:pPr>
            <a:r>
              <a:t>Waarom COIL om ICOMs te bereiken?</a:t>
            </a:r>
          </a:p>
          <a:p>
            <a:pPr marL="762000" indent="-762000" defTabSz="2438337">
              <a:lnSpc>
                <a:spcPct val="150000"/>
              </a:lnSpc>
              <a:buSzPct val="100000"/>
              <a:buAutoNum type="arabicPeriod"/>
              <a:defRPr sz="4800" b="1">
                <a:solidFill>
                  <a:srgbClr val="000000"/>
                </a:solidFill>
              </a:defRPr>
            </a:pPr>
            <a:r>
              <a:t>Hoe aanpakken?</a:t>
            </a:r>
          </a:p>
          <a:p>
            <a:pPr marL="762000" indent="-762000" defTabSz="2438337">
              <a:lnSpc>
                <a:spcPct val="150000"/>
              </a:lnSpc>
              <a:buSzPct val="100000"/>
              <a:buAutoNum type="arabicPeriod"/>
              <a:defRPr sz="4800">
                <a:solidFill>
                  <a:srgbClr val="000000"/>
                </a:solidFill>
              </a:defRPr>
            </a:pPr>
            <a:r>
              <a:t>HOGENT aanpak</a:t>
            </a:r>
          </a:p>
        </p:txBody>
      </p:sp>
      <p:sp>
        <p:nvSpPr>
          <p:cNvPr id="276" name="Slide Number"/>
          <p:cNvSpPr txBox="1">
            <a:spLocks noGrp="1"/>
          </p:cNvSpPr>
          <p:nvPr>
            <p:ph type="sldNum" sz="quarter" idx="4294967295"/>
          </p:nvPr>
        </p:nvSpPr>
        <p:spPr>
          <a:xfrm>
            <a:off x="23163338" y="13070207"/>
            <a:ext cx="396826" cy="385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a:t>
            </a:fld>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lide bullet text"/>
          <p:cNvSpPr txBox="1">
            <a:spLocks noGrp="1"/>
          </p:cNvSpPr>
          <p:nvPr>
            <p:ph type="body" idx="1"/>
          </p:nvPr>
        </p:nvSpPr>
        <p:spPr>
          <a:xfrm>
            <a:off x="3809999" y="3805766"/>
            <a:ext cx="19765370" cy="10480779"/>
          </a:xfrm>
          <a:prstGeom prst="rect">
            <a:avLst/>
          </a:prstGeom>
        </p:spPr>
        <p:txBody>
          <a:bodyPr lIns="0" tIns="0" rIns="0" bIns="0"/>
          <a:lstStyle/>
          <a:p>
            <a:pPr marL="762000" indent="-762000" defTabSz="2438337">
              <a:lnSpc>
                <a:spcPct val="150000"/>
              </a:lnSpc>
              <a:buSzPct val="100000"/>
              <a:buAutoNum type="arabicPeriod"/>
              <a:defRPr sz="4800">
                <a:solidFill>
                  <a:srgbClr val="000000"/>
                </a:solidFill>
              </a:defRPr>
            </a:pPr>
            <a:r>
              <a:t>Wat is COIL?</a:t>
            </a:r>
          </a:p>
          <a:p>
            <a:pPr marL="762000" indent="-762000" defTabSz="2438337">
              <a:lnSpc>
                <a:spcPct val="150000"/>
              </a:lnSpc>
              <a:buSzPct val="100000"/>
              <a:buAutoNum type="arabicPeriod"/>
              <a:defRPr sz="4800">
                <a:solidFill>
                  <a:srgbClr val="000000"/>
                </a:solidFill>
              </a:defRPr>
            </a:pPr>
            <a:r>
              <a:t>Sprekend voorbeeld</a:t>
            </a:r>
          </a:p>
          <a:p>
            <a:pPr marL="762000" indent="-762000" defTabSz="2438337">
              <a:lnSpc>
                <a:spcPct val="150000"/>
              </a:lnSpc>
              <a:buSzPct val="100000"/>
              <a:buAutoNum type="arabicPeriod"/>
              <a:defRPr sz="4800">
                <a:solidFill>
                  <a:srgbClr val="000000"/>
                </a:solidFill>
              </a:defRPr>
            </a:pPr>
            <a:r>
              <a:t>Voordelen van COIL voor (graduaats-)studenten</a:t>
            </a:r>
          </a:p>
          <a:p>
            <a:pPr marL="762000" indent="-762000" defTabSz="2438337">
              <a:lnSpc>
                <a:spcPct val="150000"/>
              </a:lnSpc>
              <a:buSzPct val="100000"/>
              <a:buAutoNum type="arabicPeriod"/>
              <a:defRPr sz="4800">
                <a:solidFill>
                  <a:srgbClr val="000000"/>
                </a:solidFill>
              </a:defRPr>
            </a:pPr>
            <a:r>
              <a:t>Waarom COIL om ICOMs te bereiken?</a:t>
            </a:r>
          </a:p>
          <a:p>
            <a:pPr marL="762000" indent="-762000" defTabSz="2438337">
              <a:lnSpc>
                <a:spcPct val="150000"/>
              </a:lnSpc>
              <a:buSzPct val="100000"/>
              <a:buAutoNum type="arabicPeriod"/>
              <a:defRPr sz="4800">
                <a:solidFill>
                  <a:srgbClr val="000000"/>
                </a:solidFill>
              </a:defRPr>
            </a:pPr>
            <a:r>
              <a:t>Hoe aanpakken?</a:t>
            </a:r>
          </a:p>
          <a:p>
            <a:pPr marL="762000" indent="-762000" defTabSz="2438337">
              <a:lnSpc>
                <a:spcPct val="150000"/>
              </a:lnSpc>
              <a:buSzPct val="100000"/>
              <a:buAutoNum type="arabicPeriod"/>
              <a:defRPr sz="4800">
                <a:solidFill>
                  <a:srgbClr val="000000"/>
                </a:solidFill>
              </a:defRPr>
            </a:pPr>
            <a:r>
              <a:t>HOGENT aanpak</a:t>
            </a:r>
          </a:p>
        </p:txBody>
      </p:sp>
      <p:sp>
        <p:nvSpPr>
          <p:cNvPr id="96" name="Slide Number"/>
          <p:cNvSpPr txBox="1">
            <a:spLocks noGrp="1"/>
          </p:cNvSpPr>
          <p:nvPr>
            <p:ph type="sldNum" sz="quarter" idx="4294967295"/>
          </p:nvPr>
        </p:nvSpPr>
        <p:spPr>
          <a:xfrm>
            <a:off x="23233970" y="13070207"/>
            <a:ext cx="255563" cy="385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lide Number"/>
          <p:cNvSpPr txBox="1">
            <a:spLocks noGrp="1"/>
          </p:cNvSpPr>
          <p:nvPr>
            <p:ph type="sldNum" sz="quarter" idx="4294967295"/>
          </p:nvPr>
        </p:nvSpPr>
        <p:spPr>
          <a:xfrm>
            <a:off x="23163338" y="13070207"/>
            <a:ext cx="396826" cy="385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a:t>
            </a:fld>
            <a:endParaRPr/>
          </a:p>
        </p:txBody>
      </p:sp>
      <p:pic>
        <p:nvPicPr>
          <p:cNvPr id="279" name="Neuzen_01.jpg" descr="Neuzen_01.jpg"/>
          <p:cNvPicPr>
            <a:picLocks noChangeAspect="1"/>
          </p:cNvPicPr>
          <p:nvPr/>
        </p:nvPicPr>
        <p:blipFill>
          <a:blip r:embed="rId3"/>
          <a:stretch>
            <a:fillRect/>
          </a:stretch>
        </p:blipFill>
        <p:spPr>
          <a:xfrm>
            <a:off x="3696075" y="1098081"/>
            <a:ext cx="20710002" cy="1164937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lide Number"/>
          <p:cNvSpPr txBox="1">
            <a:spLocks noGrp="1"/>
          </p:cNvSpPr>
          <p:nvPr>
            <p:ph type="sldNum" sz="quarter" idx="4294967295"/>
          </p:nvPr>
        </p:nvSpPr>
        <p:spPr>
          <a:xfrm>
            <a:off x="23163338" y="13070207"/>
            <a:ext cx="396826" cy="385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a:t>
            </a:fld>
            <a:endParaRPr/>
          </a:p>
        </p:txBody>
      </p:sp>
      <p:pic>
        <p:nvPicPr>
          <p:cNvPr id="284" name="Neuzen_02.jpg" descr="Neuzen_02.jpg"/>
          <p:cNvPicPr>
            <a:picLocks noChangeAspect="1"/>
          </p:cNvPicPr>
          <p:nvPr/>
        </p:nvPicPr>
        <p:blipFill>
          <a:blip r:embed="rId3"/>
          <a:srcRect t="10990" r="3506" b="7482"/>
          <a:stretch>
            <a:fillRect/>
          </a:stretch>
        </p:blipFill>
        <p:spPr>
          <a:xfrm flipH="1">
            <a:off x="3696077" y="1098080"/>
            <a:ext cx="20710000" cy="1164937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 name="Afbeelding" descr="Afbeelding"/>
          <p:cNvPicPr>
            <a:picLocks noChangeAspect="1"/>
          </p:cNvPicPr>
          <p:nvPr/>
        </p:nvPicPr>
        <p:blipFill>
          <a:blip r:embed="rId3"/>
          <a:srcRect l="1409" t="5537" r="85674" b="50445"/>
          <a:stretch>
            <a:fillRect/>
          </a:stretch>
        </p:blipFill>
        <p:spPr>
          <a:xfrm>
            <a:off x="3736676" y="4331613"/>
            <a:ext cx="3112712" cy="2930466"/>
          </a:xfrm>
          <a:prstGeom prst="rect">
            <a:avLst/>
          </a:prstGeom>
          <a:ln w="12700">
            <a:miter lim="400000"/>
          </a:ln>
        </p:spPr>
      </p:pic>
      <p:pic>
        <p:nvPicPr>
          <p:cNvPr id="289" name="Afbeelding" descr="Afbeelding"/>
          <p:cNvPicPr>
            <a:picLocks noChangeAspect="1"/>
          </p:cNvPicPr>
          <p:nvPr/>
        </p:nvPicPr>
        <p:blipFill>
          <a:blip r:embed="rId3"/>
          <a:srcRect l="18668" t="5593" r="68577" b="50939"/>
          <a:stretch>
            <a:fillRect/>
          </a:stretch>
        </p:blipFill>
        <p:spPr>
          <a:xfrm>
            <a:off x="7101033" y="4331613"/>
            <a:ext cx="3112712" cy="2930467"/>
          </a:xfrm>
          <a:prstGeom prst="rect">
            <a:avLst/>
          </a:prstGeom>
          <a:ln w="12700">
            <a:miter lim="400000"/>
          </a:ln>
        </p:spPr>
      </p:pic>
      <p:sp>
        <p:nvSpPr>
          <p:cNvPr id="290" name="Titel van de slide max 1 lijn"/>
          <p:cNvSpPr txBox="1">
            <a:spLocks noGrp="1"/>
          </p:cNvSpPr>
          <p:nvPr>
            <p:ph type="body" sz="quarter" idx="1"/>
          </p:nvPr>
        </p:nvSpPr>
        <p:spPr>
          <a:xfrm>
            <a:off x="3803698" y="1240365"/>
            <a:ext cx="19752569" cy="1568004"/>
          </a:xfrm>
          <a:prstGeom prst="rect">
            <a:avLst/>
          </a:prstGeom>
        </p:spPr>
        <p:txBody>
          <a:bodyPr lIns="0" tIns="0" rIns="0" bIns="0"/>
          <a:lstStyle>
            <a:lvl1pPr defTabSz="2438337">
              <a:lnSpc>
                <a:spcPct val="80000"/>
              </a:lnSpc>
              <a:defRPr sz="6500" b="1">
                <a:solidFill>
                  <a:srgbClr val="005089"/>
                </a:solidFill>
              </a:defRPr>
            </a:lvl1pPr>
          </a:lstStyle>
          <a:p>
            <a:r>
              <a:t>CIGE Model </a:t>
            </a:r>
          </a:p>
        </p:txBody>
      </p:sp>
      <p:sp>
        <p:nvSpPr>
          <p:cNvPr id="291" name="Slide Number"/>
          <p:cNvSpPr txBox="1">
            <a:spLocks noGrp="1"/>
          </p:cNvSpPr>
          <p:nvPr>
            <p:ph type="sldNum" sz="quarter" idx="4294967295"/>
          </p:nvPr>
        </p:nvSpPr>
        <p:spPr>
          <a:xfrm>
            <a:off x="23163338" y="13070207"/>
            <a:ext cx="396826" cy="385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32</a:t>
            </a:fld>
            <a:endParaRPr/>
          </a:p>
        </p:txBody>
      </p:sp>
      <p:sp>
        <p:nvSpPr>
          <p:cNvPr id="292" name="Titel van de slide max 1 lijn"/>
          <p:cNvSpPr txBox="1"/>
          <p:nvPr/>
        </p:nvSpPr>
        <p:spPr>
          <a:xfrm>
            <a:off x="3803698" y="2371032"/>
            <a:ext cx="19752569" cy="604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2438337">
              <a:lnSpc>
                <a:spcPct val="80000"/>
              </a:lnSpc>
              <a:defRPr sz="4300">
                <a:solidFill>
                  <a:srgbClr val="005089"/>
                </a:solidFill>
              </a:defRPr>
            </a:lvl1pPr>
          </a:lstStyle>
          <a:p>
            <a:r>
              <a:rPr dirty="0"/>
              <a:t>for Comprehensive Internationalization </a:t>
            </a:r>
          </a:p>
        </p:txBody>
      </p:sp>
      <p:sp>
        <p:nvSpPr>
          <p:cNvPr id="293" name="Bron afbeelding:…"/>
          <p:cNvSpPr txBox="1"/>
          <p:nvPr/>
        </p:nvSpPr>
        <p:spPr>
          <a:xfrm>
            <a:off x="20886707" y="11634545"/>
            <a:ext cx="2553570" cy="7426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defTabSz="457200">
              <a:defRPr sz="1600"/>
            </a:pPr>
            <a:r>
              <a:t>Bron afbeelding: </a:t>
            </a:r>
          </a:p>
          <a:p>
            <a:pPr defTabSz="457200">
              <a:defRPr sz="2000"/>
            </a:pPr>
            <a:r>
              <a:t>CIGE, Lucia Brajkovic </a:t>
            </a:r>
          </a:p>
          <a:p>
            <a:pPr defTabSz="457200">
              <a:defRPr sz="1600"/>
            </a:pPr>
            <a:r>
              <a:t>(reseachgate.net)</a:t>
            </a:r>
          </a:p>
        </p:txBody>
      </p:sp>
      <p:sp>
        <p:nvSpPr>
          <p:cNvPr id="294" name="Rechthoek"/>
          <p:cNvSpPr/>
          <p:nvPr/>
        </p:nvSpPr>
        <p:spPr>
          <a:xfrm>
            <a:off x="3740148" y="7306733"/>
            <a:ext cx="3105748" cy="2732817"/>
          </a:xfrm>
          <a:prstGeom prst="rect">
            <a:avLst/>
          </a:prstGeom>
          <a:gradFill>
            <a:gsLst>
              <a:gs pos="0">
                <a:srgbClr val="005089"/>
              </a:gs>
              <a:gs pos="100000">
                <a:srgbClr val="5BCBF5"/>
              </a:gs>
            </a:gsLst>
            <a:lin ang="5400000"/>
          </a:gradFill>
          <a:ln w="12700">
            <a:miter lim="400000"/>
          </a:ln>
        </p:spPr>
        <p:txBody>
          <a:bodyPr lIns="91438" tIns="91438" rIns="91438" bIns="91438" anchor="ctr"/>
          <a:lstStyle/>
          <a:p>
            <a:pPr>
              <a:defRPr>
                <a:solidFill>
                  <a:srgbClr val="5BCBF5"/>
                </a:solidFill>
              </a:defRPr>
            </a:pPr>
            <a:endParaRPr/>
          </a:p>
        </p:txBody>
      </p:sp>
      <p:sp>
        <p:nvSpPr>
          <p:cNvPr id="295" name="Articulated…"/>
          <p:cNvSpPr txBox="1"/>
          <p:nvPr/>
        </p:nvSpPr>
        <p:spPr>
          <a:xfrm>
            <a:off x="4207016" y="8031671"/>
            <a:ext cx="2172011" cy="1282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gn="ctr">
              <a:defRPr sz="3000">
                <a:solidFill>
                  <a:srgbClr val="FFFFFF"/>
                </a:solidFill>
              </a:defRPr>
            </a:pPr>
            <a:r>
              <a:t>Articulated</a:t>
            </a:r>
          </a:p>
          <a:p>
            <a:pPr algn="ctr">
              <a:defRPr sz="3000">
                <a:solidFill>
                  <a:srgbClr val="FFFFFF"/>
                </a:solidFill>
              </a:defRPr>
            </a:pPr>
            <a:r>
              <a:t>Institutional</a:t>
            </a:r>
          </a:p>
          <a:p>
            <a:pPr algn="ctr">
              <a:defRPr sz="3000">
                <a:solidFill>
                  <a:srgbClr val="FFFFFF"/>
                </a:solidFill>
              </a:defRPr>
            </a:pPr>
            <a:r>
              <a:t>Commitment</a:t>
            </a:r>
          </a:p>
        </p:txBody>
      </p:sp>
      <p:sp>
        <p:nvSpPr>
          <p:cNvPr id="296" name="Rechthoek"/>
          <p:cNvSpPr/>
          <p:nvPr/>
        </p:nvSpPr>
        <p:spPr>
          <a:xfrm>
            <a:off x="7109459" y="7306733"/>
            <a:ext cx="3105748" cy="2732817"/>
          </a:xfrm>
          <a:prstGeom prst="rect">
            <a:avLst/>
          </a:prstGeom>
          <a:gradFill>
            <a:gsLst>
              <a:gs pos="0">
                <a:srgbClr val="005089"/>
              </a:gs>
              <a:gs pos="100000">
                <a:srgbClr val="5BCBF5"/>
              </a:gs>
            </a:gsLst>
            <a:lin ang="5400000"/>
          </a:gradFill>
          <a:ln w="12700">
            <a:miter lim="400000"/>
          </a:ln>
        </p:spPr>
        <p:txBody>
          <a:bodyPr lIns="91438" tIns="91438" rIns="91438" bIns="91438" anchor="ctr"/>
          <a:lstStyle/>
          <a:p>
            <a:pPr>
              <a:defRPr>
                <a:solidFill>
                  <a:srgbClr val="5BCBF5"/>
                </a:solidFill>
              </a:defRPr>
            </a:pPr>
            <a:endParaRPr/>
          </a:p>
        </p:txBody>
      </p:sp>
      <p:sp>
        <p:nvSpPr>
          <p:cNvPr id="297" name="Administrative…"/>
          <p:cNvSpPr txBox="1"/>
          <p:nvPr/>
        </p:nvSpPr>
        <p:spPr>
          <a:xfrm>
            <a:off x="7459682" y="7815771"/>
            <a:ext cx="2405299" cy="17147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gn="ctr">
              <a:defRPr sz="3000">
                <a:solidFill>
                  <a:srgbClr val="FFFFFF"/>
                </a:solidFill>
              </a:defRPr>
            </a:pPr>
            <a:r>
              <a:t>Administrative</a:t>
            </a:r>
          </a:p>
          <a:p>
            <a:pPr algn="ctr">
              <a:defRPr sz="3000">
                <a:solidFill>
                  <a:srgbClr val="FFFFFF"/>
                </a:solidFill>
              </a:defRPr>
            </a:pPr>
            <a:r>
              <a:t>Leadership,</a:t>
            </a:r>
          </a:p>
          <a:p>
            <a:pPr algn="ctr">
              <a:defRPr sz="3000">
                <a:solidFill>
                  <a:srgbClr val="FFFFFF"/>
                </a:solidFill>
              </a:defRPr>
            </a:pPr>
            <a:r>
              <a:t>Structure </a:t>
            </a:r>
            <a:br/>
            <a:r>
              <a:t>and Staffing</a:t>
            </a:r>
          </a:p>
        </p:txBody>
      </p:sp>
      <p:sp>
        <p:nvSpPr>
          <p:cNvPr id="298" name="Rechthoek"/>
          <p:cNvSpPr/>
          <p:nvPr/>
        </p:nvSpPr>
        <p:spPr>
          <a:xfrm>
            <a:off x="10485118" y="7306733"/>
            <a:ext cx="3105748" cy="2732817"/>
          </a:xfrm>
          <a:prstGeom prst="rect">
            <a:avLst/>
          </a:prstGeom>
          <a:gradFill>
            <a:gsLst>
              <a:gs pos="0">
                <a:srgbClr val="005089"/>
              </a:gs>
              <a:gs pos="100000">
                <a:srgbClr val="5BCBF5"/>
              </a:gs>
            </a:gsLst>
            <a:lin ang="5400000"/>
          </a:gradFill>
          <a:ln w="12700">
            <a:miter lim="400000"/>
          </a:ln>
        </p:spPr>
        <p:txBody>
          <a:bodyPr lIns="91438" tIns="91438" rIns="91438" bIns="91438" anchor="ctr"/>
          <a:lstStyle/>
          <a:p>
            <a:pPr>
              <a:defRPr>
                <a:solidFill>
                  <a:srgbClr val="5BCBF5"/>
                </a:solidFill>
              </a:defRPr>
            </a:pPr>
            <a:endParaRPr/>
          </a:p>
        </p:txBody>
      </p:sp>
      <p:sp>
        <p:nvSpPr>
          <p:cNvPr id="299" name="Curriculum Co-curriculum…"/>
          <p:cNvSpPr txBox="1"/>
          <p:nvPr/>
        </p:nvSpPr>
        <p:spPr>
          <a:xfrm>
            <a:off x="10846133" y="7815771"/>
            <a:ext cx="2383719" cy="17147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gn="ctr">
              <a:defRPr sz="3000">
                <a:solidFill>
                  <a:srgbClr val="FFFFFF"/>
                </a:solidFill>
              </a:defRPr>
            </a:pPr>
            <a:r>
              <a:t>Curriculum</a:t>
            </a:r>
            <a:br/>
            <a:r>
              <a:t>Co-curriculum</a:t>
            </a:r>
          </a:p>
          <a:p>
            <a:pPr algn="ctr">
              <a:defRPr sz="3000">
                <a:solidFill>
                  <a:srgbClr val="FFFFFF"/>
                </a:solidFill>
              </a:defRPr>
            </a:pPr>
            <a:r>
              <a:t>and Learning</a:t>
            </a:r>
          </a:p>
          <a:p>
            <a:pPr algn="ctr">
              <a:defRPr sz="3000">
                <a:solidFill>
                  <a:srgbClr val="FFFFFF"/>
                </a:solidFill>
              </a:defRPr>
            </a:pPr>
            <a:r>
              <a:t>Outcomes</a:t>
            </a:r>
          </a:p>
        </p:txBody>
      </p:sp>
      <p:sp>
        <p:nvSpPr>
          <p:cNvPr id="300" name="Rechthoek"/>
          <p:cNvSpPr/>
          <p:nvPr/>
        </p:nvSpPr>
        <p:spPr>
          <a:xfrm>
            <a:off x="13860780" y="7306733"/>
            <a:ext cx="3105747" cy="2732817"/>
          </a:xfrm>
          <a:prstGeom prst="rect">
            <a:avLst/>
          </a:prstGeom>
          <a:gradFill>
            <a:gsLst>
              <a:gs pos="0">
                <a:srgbClr val="005089"/>
              </a:gs>
              <a:gs pos="100000">
                <a:srgbClr val="5BCBF5"/>
              </a:gs>
            </a:gsLst>
            <a:lin ang="5400000"/>
          </a:gradFill>
          <a:ln w="12700">
            <a:miter lim="400000"/>
          </a:ln>
        </p:spPr>
        <p:txBody>
          <a:bodyPr lIns="91438" tIns="91438" rIns="91438" bIns="91438" anchor="ctr"/>
          <a:lstStyle/>
          <a:p>
            <a:pPr>
              <a:defRPr>
                <a:solidFill>
                  <a:srgbClr val="5BCBF5"/>
                </a:solidFill>
              </a:defRPr>
            </a:pPr>
            <a:endParaRPr/>
          </a:p>
        </p:txBody>
      </p:sp>
      <p:sp>
        <p:nvSpPr>
          <p:cNvPr id="301" name="Faculty  Policies…"/>
          <p:cNvSpPr txBox="1"/>
          <p:nvPr/>
        </p:nvSpPr>
        <p:spPr>
          <a:xfrm>
            <a:off x="14623907" y="7815771"/>
            <a:ext cx="1579489" cy="17147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gn="ctr">
              <a:defRPr sz="3000">
                <a:solidFill>
                  <a:srgbClr val="FFFFFF"/>
                </a:solidFill>
              </a:defRPr>
            </a:pPr>
            <a:r>
              <a:t>Faculty </a:t>
            </a:r>
            <a:br/>
            <a:r>
              <a:t>Policies</a:t>
            </a:r>
          </a:p>
          <a:p>
            <a:pPr algn="ctr">
              <a:defRPr sz="3000">
                <a:solidFill>
                  <a:srgbClr val="FFFFFF"/>
                </a:solidFill>
              </a:defRPr>
            </a:pPr>
            <a:r>
              <a:t>and </a:t>
            </a:r>
            <a:br/>
            <a:r>
              <a:t>Practices</a:t>
            </a:r>
          </a:p>
        </p:txBody>
      </p:sp>
      <p:sp>
        <p:nvSpPr>
          <p:cNvPr id="302" name="Rechthoek"/>
          <p:cNvSpPr/>
          <p:nvPr/>
        </p:nvSpPr>
        <p:spPr>
          <a:xfrm>
            <a:off x="17236439" y="7306733"/>
            <a:ext cx="3105747" cy="2732817"/>
          </a:xfrm>
          <a:prstGeom prst="rect">
            <a:avLst/>
          </a:prstGeom>
          <a:gradFill>
            <a:gsLst>
              <a:gs pos="0">
                <a:srgbClr val="005089"/>
              </a:gs>
              <a:gs pos="100000">
                <a:srgbClr val="5BCBF5"/>
              </a:gs>
            </a:gsLst>
            <a:lin ang="5400000"/>
          </a:gradFill>
          <a:ln w="12700">
            <a:miter lim="400000"/>
          </a:ln>
        </p:spPr>
        <p:txBody>
          <a:bodyPr lIns="91438" tIns="91438" rIns="91438" bIns="91438" anchor="ctr"/>
          <a:lstStyle/>
          <a:p>
            <a:pPr>
              <a:defRPr>
                <a:solidFill>
                  <a:srgbClr val="5BCBF5"/>
                </a:solidFill>
              </a:defRPr>
            </a:pPr>
            <a:endParaRPr/>
          </a:p>
        </p:txBody>
      </p:sp>
      <p:sp>
        <p:nvSpPr>
          <p:cNvPr id="303" name="Student…"/>
          <p:cNvSpPr txBox="1"/>
          <p:nvPr/>
        </p:nvSpPr>
        <p:spPr>
          <a:xfrm>
            <a:off x="18126257" y="8247571"/>
            <a:ext cx="1326110" cy="8511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gn="ctr">
              <a:defRPr sz="3000">
                <a:solidFill>
                  <a:srgbClr val="FFFFFF"/>
                </a:solidFill>
              </a:defRPr>
            </a:pPr>
            <a:r>
              <a:t>Student</a:t>
            </a:r>
          </a:p>
          <a:p>
            <a:pPr algn="ctr">
              <a:defRPr sz="3000">
                <a:solidFill>
                  <a:srgbClr val="FFFFFF"/>
                </a:solidFill>
              </a:defRPr>
            </a:pPr>
            <a:r>
              <a:t>Mobility</a:t>
            </a:r>
          </a:p>
        </p:txBody>
      </p:sp>
      <p:sp>
        <p:nvSpPr>
          <p:cNvPr id="304" name="Rechthoek"/>
          <p:cNvSpPr/>
          <p:nvPr/>
        </p:nvSpPr>
        <p:spPr>
          <a:xfrm>
            <a:off x="20612099" y="7306733"/>
            <a:ext cx="3105748" cy="2732817"/>
          </a:xfrm>
          <a:prstGeom prst="rect">
            <a:avLst/>
          </a:prstGeom>
          <a:gradFill>
            <a:gsLst>
              <a:gs pos="0">
                <a:srgbClr val="005089"/>
              </a:gs>
              <a:gs pos="100000">
                <a:srgbClr val="5BCBF5"/>
              </a:gs>
            </a:gsLst>
            <a:lin ang="5400000"/>
          </a:gradFill>
          <a:ln w="12700">
            <a:miter lim="400000"/>
          </a:ln>
        </p:spPr>
        <p:txBody>
          <a:bodyPr lIns="91438" tIns="91438" rIns="91438" bIns="91438" anchor="ctr"/>
          <a:lstStyle/>
          <a:p>
            <a:pPr>
              <a:defRPr>
                <a:solidFill>
                  <a:srgbClr val="5BCBF5"/>
                </a:solidFill>
              </a:defRPr>
            </a:pPr>
            <a:endParaRPr/>
          </a:p>
        </p:txBody>
      </p:sp>
      <p:sp>
        <p:nvSpPr>
          <p:cNvPr id="305" name="Collaboration…"/>
          <p:cNvSpPr txBox="1"/>
          <p:nvPr/>
        </p:nvSpPr>
        <p:spPr>
          <a:xfrm>
            <a:off x="21036086" y="8031671"/>
            <a:ext cx="2257773" cy="1282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gn="ctr">
              <a:defRPr sz="3000">
                <a:solidFill>
                  <a:srgbClr val="FFFFFF"/>
                </a:solidFill>
              </a:defRPr>
            </a:pPr>
            <a:r>
              <a:t>Collaboration</a:t>
            </a:r>
          </a:p>
          <a:p>
            <a:pPr algn="ctr">
              <a:defRPr sz="3000">
                <a:solidFill>
                  <a:srgbClr val="FFFFFF"/>
                </a:solidFill>
              </a:defRPr>
            </a:pPr>
            <a:r>
              <a:t>and</a:t>
            </a:r>
          </a:p>
          <a:p>
            <a:pPr algn="ctr">
              <a:defRPr sz="3000">
                <a:solidFill>
                  <a:srgbClr val="FFFFFF"/>
                </a:solidFill>
              </a:defRPr>
            </a:pPr>
            <a:r>
              <a:t>Partnerships</a:t>
            </a:r>
          </a:p>
        </p:txBody>
      </p:sp>
      <p:pic>
        <p:nvPicPr>
          <p:cNvPr id="306" name="Afbeelding" descr="Afbeelding"/>
          <p:cNvPicPr>
            <a:picLocks noChangeAspect="1"/>
          </p:cNvPicPr>
          <p:nvPr/>
        </p:nvPicPr>
        <p:blipFill>
          <a:blip r:embed="rId3"/>
          <a:srcRect l="36092" t="5217" r="51150" b="51304"/>
          <a:stretch>
            <a:fillRect/>
          </a:stretch>
        </p:blipFill>
        <p:spPr>
          <a:xfrm>
            <a:off x="10465390" y="4331613"/>
            <a:ext cx="3112711" cy="2930466"/>
          </a:xfrm>
          <a:prstGeom prst="rect">
            <a:avLst/>
          </a:prstGeom>
          <a:ln w="12700">
            <a:miter lim="400000"/>
          </a:ln>
        </p:spPr>
      </p:pic>
      <p:pic>
        <p:nvPicPr>
          <p:cNvPr id="307" name="Afbeelding" descr="Afbeelding"/>
          <p:cNvPicPr>
            <a:picLocks noChangeAspect="1"/>
          </p:cNvPicPr>
          <p:nvPr/>
        </p:nvPicPr>
        <p:blipFill>
          <a:blip r:embed="rId3"/>
          <a:srcRect l="52747" t="5594" r="34494" b="50927"/>
          <a:stretch>
            <a:fillRect/>
          </a:stretch>
        </p:blipFill>
        <p:spPr>
          <a:xfrm>
            <a:off x="13857307" y="4331613"/>
            <a:ext cx="3112711" cy="2930466"/>
          </a:xfrm>
          <a:prstGeom prst="rect">
            <a:avLst/>
          </a:prstGeom>
          <a:ln w="12700">
            <a:miter lim="400000"/>
          </a:ln>
        </p:spPr>
      </p:pic>
      <p:pic>
        <p:nvPicPr>
          <p:cNvPr id="308" name="Afbeelding" descr="Afbeelding"/>
          <p:cNvPicPr>
            <a:picLocks noChangeAspect="1"/>
          </p:cNvPicPr>
          <p:nvPr/>
        </p:nvPicPr>
        <p:blipFill>
          <a:blip r:embed="rId3"/>
          <a:srcRect l="69958" t="5594" r="17284" b="50927"/>
          <a:stretch>
            <a:fillRect/>
          </a:stretch>
        </p:blipFill>
        <p:spPr>
          <a:xfrm>
            <a:off x="17232966" y="4331613"/>
            <a:ext cx="3112711" cy="2930466"/>
          </a:xfrm>
          <a:prstGeom prst="rect">
            <a:avLst/>
          </a:prstGeom>
          <a:ln w="12700">
            <a:miter lim="400000"/>
          </a:ln>
        </p:spPr>
      </p:pic>
      <p:pic>
        <p:nvPicPr>
          <p:cNvPr id="309" name="Afbeelding" descr="Afbeelding"/>
          <p:cNvPicPr>
            <a:picLocks noChangeAspect="1"/>
          </p:cNvPicPr>
          <p:nvPr/>
        </p:nvPicPr>
        <p:blipFill>
          <a:blip r:embed="rId3"/>
          <a:srcRect l="87100" t="5594" r="142" b="50927"/>
          <a:stretch>
            <a:fillRect/>
          </a:stretch>
        </p:blipFill>
        <p:spPr>
          <a:xfrm>
            <a:off x="20607145" y="4331613"/>
            <a:ext cx="3112712" cy="293046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Titel van de slide max 1 lijn"/>
          <p:cNvSpPr txBox="1">
            <a:spLocks noGrp="1"/>
          </p:cNvSpPr>
          <p:nvPr>
            <p:ph type="body" sz="quarter" idx="1"/>
          </p:nvPr>
        </p:nvSpPr>
        <p:spPr>
          <a:xfrm>
            <a:off x="3803698" y="1240365"/>
            <a:ext cx="19752569" cy="1568004"/>
          </a:xfrm>
          <a:prstGeom prst="rect">
            <a:avLst/>
          </a:prstGeom>
        </p:spPr>
        <p:txBody>
          <a:bodyPr lIns="0" tIns="0" rIns="0" bIns="0"/>
          <a:lstStyle>
            <a:lvl1pPr defTabSz="2438337">
              <a:lnSpc>
                <a:spcPct val="80000"/>
              </a:lnSpc>
              <a:defRPr sz="6500" b="1">
                <a:solidFill>
                  <a:srgbClr val="005089"/>
                </a:solidFill>
              </a:defRPr>
            </a:lvl1pPr>
          </a:lstStyle>
          <a:p>
            <a:r>
              <a:rPr dirty="0" err="1"/>
              <a:t>Vanuit</a:t>
            </a:r>
            <a:r>
              <a:rPr dirty="0"/>
              <a:t> </a:t>
            </a:r>
            <a:r>
              <a:rPr dirty="0" err="1"/>
              <a:t>beleid</a:t>
            </a:r>
            <a:r>
              <a:rPr dirty="0"/>
              <a:t> </a:t>
            </a:r>
          </a:p>
        </p:txBody>
      </p:sp>
      <p:sp>
        <p:nvSpPr>
          <p:cNvPr id="314" name="Slide Number"/>
          <p:cNvSpPr txBox="1">
            <a:spLocks noGrp="1"/>
          </p:cNvSpPr>
          <p:nvPr>
            <p:ph type="sldNum" sz="quarter" idx="4294967295"/>
          </p:nvPr>
        </p:nvSpPr>
        <p:spPr>
          <a:xfrm>
            <a:off x="23163338" y="13070207"/>
            <a:ext cx="396826" cy="385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33</a:t>
            </a:fld>
            <a:endParaRPr/>
          </a:p>
        </p:txBody>
      </p:sp>
      <p:sp>
        <p:nvSpPr>
          <p:cNvPr id="315" name="“HOGENT neemt een geëngageerde rol op in de maatschappij door toekomstbestendige professionals op te leiden die door hun verworven future proof skills klaar zijn voor de vele uitdagingen van de veranderende en diverse samenleving. Het onderwijs aan HOGEN"/>
          <p:cNvSpPr txBox="1"/>
          <p:nvPr/>
        </p:nvSpPr>
        <p:spPr>
          <a:xfrm>
            <a:off x="3810000" y="3014133"/>
            <a:ext cx="19574756" cy="8810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457200">
              <a:lnSpc>
                <a:spcPct val="150000"/>
              </a:lnSpc>
              <a:defRPr sz="3400"/>
            </a:pPr>
            <a:r>
              <a:rPr sz="4300" dirty="0"/>
              <a:t>“HOGENT </a:t>
            </a:r>
            <a:r>
              <a:rPr sz="4300" dirty="0" err="1"/>
              <a:t>neemt</a:t>
            </a:r>
            <a:r>
              <a:rPr sz="4300" dirty="0"/>
              <a:t> </a:t>
            </a:r>
            <a:r>
              <a:rPr sz="4300" dirty="0" err="1"/>
              <a:t>een</a:t>
            </a:r>
            <a:r>
              <a:rPr sz="4300" dirty="0"/>
              <a:t> </a:t>
            </a:r>
            <a:r>
              <a:rPr sz="4300" dirty="0" err="1"/>
              <a:t>geëngageerde</a:t>
            </a:r>
            <a:r>
              <a:rPr sz="4300" dirty="0"/>
              <a:t> </a:t>
            </a:r>
            <a:r>
              <a:rPr sz="4300" dirty="0" err="1"/>
              <a:t>rol</a:t>
            </a:r>
            <a:r>
              <a:rPr sz="4300" dirty="0"/>
              <a:t> op in de </a:t>
            </a:r>
            <a:r>
              <a:rPr sz="4300" dirty="0" err="1"/>
              <a:t>maatschappij</a:t>
            </a:r>
            <a:r>
              <a:rPr sz="4300" dirty="0"/>
              <a:t> door </a:t>
            </a:r>
            <a:r>
              <a:rPr sz="4300" dirty="0" err="1"/>
              <a:t>toekomstbestendige</a:t>
            </a:r>
            <a:r>
              <a:rPr sz="4300" dirty="0"/>
              <a:t> professionals op </a:t>
            </a:r>
            <a:r>
              <a:rPr sz="4300" dirty="0" err="1"/>
              <a:t>te</a:t>
            </a:r>
            <a:r>
              <a:rPr sz="4300" dirty="0"/>
              <a:t> </a:t>
            </a:r>
            <a:r>
              <a:rPr sz="4300" dirty="0" err="1"/>
              <a:t>leiden</a:t>
            </a:r>
            <a:r>
              <a:rPr sz="4300" dirty="0"/>
              <a:t> die door </a:t>
            </a:r>
            <a:r>
              <a:rPr sz="4300" dirty="0" err="1"/>
              <a:t>hun</a:t>
            </a:r>
            <a:r>
              <a:rPr sz="4300" dirty="0"/>
              <a:t> </a:t>
            </a:r>
            <a:r>
              <a:rPr sz="4300" dirty="0" err="1"/>
              <a:t>verworven</a:t>
            </a:r>
            <a:r>
              <a:rPr sz="4300" dirty="0"/>
              <a:t> future proof skills </a:t>
            </a:r>
            <a:r>
              <a:rPr sz="4300" dirty="0" err="1"/>
              <a:t>klaar</a:t>
            </a:r>
            <a:r>
              <a:rPr sz="4300" dirty="0"/>
              <a:t> </a:t>
            </a:r>
            <a:r>
              <a:rPr sz="4300" dirty="0" err="1"/>
              <a:t>zijn</a:t>
            </a:r>
            <a:r>
              <a:rPr sz="4300" dirty="0"/>
              <a:t> </a:t>
            </a:r>
            <a:r>
              <a:rPr sz="4300" dirty="0" err="1"/>
              <a:t>voor</a:t>
            </a:r>
            <a:r>
              <a:rPr sz="4300" dirty="0"/>
              <a:t> de </a:t>
            </a:r>
            <a:r>
              <a:rPr sz="4300" dirty="0" err="1"/>
              <a:t>vele</a:t>
            </a:r>
            <a:r>
              <a:rPr sz="4300" dirty="0"/>
              <a:t> </a:t>
            </a:r>
            <a:r>
              <a:rPr sz="4300" dirty="0" err="1"/>
              <a:t>uitdagingen</a:t>
            </a:r>
            <a:r>
              <a:rPr sz="4300" dirty="0"/>
              <a:t> van de </a:t>
            </a:r>
            <a:r>
              <a:rPr sz="4300" dirty="0" err="1"/>
              <a:t>veranderende</a:t>
            </a:r>
            <a:r>
              <a:rPr sz="4300" dirty="0"/>
              <a:t> </a:t>
            </a:r>
            <a:r>
              <a:rPr sz="4300" dirty="0" err="1"/>
              <a:t>en</a:t>
            </a:r>
            <a:r>
              <a:rPr sz="4300" dirty="0"/>
              <a:t> diverse </a:t>
            </a:r>
            <a:r>
              <a:rPr sz="4300" dirty="0" err="1"/>
              <a:t>samenleving</a:t>
            </a:r>
            <a:r>
              <a:rPr sz="4300" dirty="0"/>
              <a:t>. Het </a:t>
            </a:r>
            <a:r>
              <a:rPr sz="4300" dirty="0" err="1"/>
              <a:t>onderwijs</a:t>
            </a:r>
            <a:r>
              <a:rPr sz="4300" dirty="0"/>
              <a:t> </a:t>
            </a:r>
            <a:r>
              <a:rPr sz="4300" dirty="0" err="1"/>
              <a:t>aan</a:t>
            </a:r>
            <a:r>
              <a:rPr sz="4300" dirty="0"/>
              <a:t> HOGENT is </a:t>
            </a:r>
            <a:r>
              <a:rPr sz="4300" dirty="0" err="1"/>
              <a:t>internationaal</a:t>
            </a:r>
            <a:r>
              <a:rPr sz="4300" dirty="0"/>
              <a:t> </a:t>
            </a:r>
            <a:r>
              <a:rPr sz="4300" dirty="0" err="1"/>
              <a:t>gericht</a:t>
            </a:r>
            <a:r>
              <a:rPr sz="4300" dirty="0"/>
              <a:t> </a:t>
            </a:r>
            <a:r>
              <a:rPr sz="4300" dirty="0" err="1"/>
              <a:t>vanuit</a:t>
            </a:r>
            <a:r>
              <a:rPr sz="4300" dirty="0"/>
              <a:t> </a:t>
            </a:r>
            <a:r>
              <a:rPr sz="4300" dirty="0" err="1"/>
              <a:t>een</a:t>
            </a:r>
            <a:r>
              <a:rPr sz="4300" dirty="0"/>
              <a:t> </a:t>
            </a:r>
            <a:r>
              <a:rPr sz="4300" dirty="0" err="1"/>
              <a:t>sterke</a:t>
            </a:r>
            <a:r>
              <a:rPr sz="4300" dirty="0"/>
              <a:t> </a:t>
            </a:r>
            <a:r>
              <a:rPr sz="4300" dirty="0" err="1"/>
              <a:t>regionale</a:t>
            </a:r>
            <a:r>
              <a:rPr sz="4300" dirty="0"/>
              <a:t> </a:t>
            </a:r>
            <a:r>
              <a:rPr sz="4300" dirty="0" err="1"/>
              <a:t>verankering</a:t>
            </a:r>
            <a:r>
              <a:rPr sz="4300" dirty="0"/>
              <a:t> </a:t>
            </a:r>
            <a:r>
              <a:rPr sz="4300" dirty="0" err="1"/>
              <a:t>binnen</a:t>
            </a:r>
            <a:r>
              <a:rPr sz="4300" dirty="0"/>
              <a:t> de </a:t>
            </a:r>
            <a:r>
              <a:rPr sz="4300" dirty="0" err="1"/>
              <a:t>Gentse</a:t>
            </a:r>
            <a:r>
              <a:rPr sz="4300" dirty="0"/>
              <a:t> </a:t>
            </a:r>
            <a:r>
              <a:rPr sz="4300" dirty="0" err="1"/>
              <a:t>stedelijke</a:t>
            </a:r>
            <a:r>
              <a:rPr sz="4300" dirty="0"/>
              <a:t> context. </a:t>
            </a:r>
            <a:r>
              <a:rPr sz="4300" dirty="0" err="1"/>
              <a:t>Studenten</a:t>
            </a:r>
            <a:r>
              <a:rPr sz="4300" dirty="0"/>
              <a:t> </a:t>
            </a:r>
            <a:r>
              <a:rPr sz="4300" dirty="0" err="1"/>
              <a:t>verwerven</a:t>
            </a:r>
            <a:r>
              <a:rPr sz="4300" dirty="0"/>
              <a:t> </a:t>
            </a:r>
            <a:r>
              <a:rPr sz="4300" b="1" dirty="0" err="1">
                <a:solidFill>
                  <a:srgbClr val="E50000"/>
                </a:solidFill>
              </a:rPr>
              <a:t>internationale</a:t>
            </a:r>
            <a:r>
              <a:rPr sz="4300" b="1" dirty="0">
                <a:solidFill>
                  <a:srgbClr val="E50000"/>
                </a:solidFill>
              </a:rPr>
              <a:t> </a:t>
            </a:r>
            <a:r>
              <a:rPr sz="4300" b="1" dirty="0" err="1">
                <a:solidFill>
                  <a:srgbClr val="E50000"/>
                </a:solidFill>
              </a:rPr>
              <a:t>en</a:t>
            </a:r>
            <a:r>
              <a:rPr sz="4300" b="1" dirty="0">
                <a:solidFill>
                  <a:srgbClr val="E50000"/>
                </a:solidFill>
              </a:rPr>
              <a:t> </a:t>
            </a:r>
            <a:r>
              <a:rPr sz="4300" b="1" dirty="0" err="1">
                <a:solidFill>
                  <a:srgbClr val="E50000"/>
                </a:solidFill>
              </a:rPr>
              <a:t>interculturele</a:t>
            </a:r>
            <a:r>
              <a:rPr sz="4300" b="1" dirty="0">
                <a:solidFill>
                  <a:srgbClr val="E50000"/>
                </a:solidFill>
              </a:rPr>
              <a:t> </a:t>
            </a:r>
            <a:r>
              <a:rPr sz="4300" b="1" dirty="0" err="1">
                <a:solidFill>
                  <a:srgbClr val="E50000"/>
                </a:solidFill>
              </a:rPr>
              <a:t>competenties</a:t>
            </a:r>
            <a:r>
              <a:rPr sz="4300" b="1" dirty="0">
                <a:solidFill>
                  <a:srgbClr val="E50000"/>
                </a:solidFill>
              </a:rPr>
              <a:t> (ICOMs) om </a:t>
            </a:r>
            <a:r>
              <a:rPr sz="4300" b="1" dirty="0" err="1">
                <a:solidFill>
                  <a:srgbClr val="E50000"/>
                </a:solidFill>
              </a:rPr>
              <a:t>hun</a:t>
            </a:r>
            <a:br>
              <a:rPr lang="nl-BE" sz="4300" b="1" dirty="0">
                <a:solidFill>
                  <a:srgbClr val="E50000"/>
                </a:solidFill>
              </a:rPr>
            </a:br>
            <a:r>
              <a:rPr sz="4300" b="1" dirty="0" err="1">
                <a:solidFill>
                  <a:srgbClr val="E50000"/>
                </a:solidFill>
              </a:rPr>
              <a:t>rol</a:t>
            </a:r>
            <a:r>
              <a:rPr sz="4300" b="1" dirty="0">
                <a:solidFill>
                  <a:srgbClr val="E50000"/>
                </a:solidFill>
              </a:rPr>
              <a:t> in </a:t>
            </a:r>
            <a:r>
              <a:rPr sz="4300" b="1" dirty="0" err="1">
                <a:solidFill>
                  <a:srgbClr val="E50000"/>
                </a:solidFill>
              </a:rPr>
              <a:t>een</a:t>
            </a:r>
            <a:r>
              <a:rPr sz="4300" b="1" dirty="0">
                <a:solidFill>
                  <a:srgbClr val="E50000"/>
                </a:solidFill>
              </a:rPr>
              <a:t> </a:t>
            </a:r>
            <a:r>
              <a:rPr sz="4300" b="1" dirty="0" err="1">
                <a:solidFill>
                  <a:srgbClr val="E50000"/>
                </a:solidFill>
              </a:rPr>
              <a:t>geglobaliseerde</a:t>
            </a:r>
            <a:r>
              <a:rPr sz="4300" b="1" dirty="0">
                <a:solidFill>
                  <a:srgbClr val="E50000"/>
                </a:solidFill>
              </a:rPr>
              <a:t> </a:t>
            </a:r>
            <a:r>
              <a:rPr sz="4300" b="1" dirty="0" err="1">
                <a:solidFill>
                  <a:srgbClr val="E50000"/>
                </a:solidFill>
              </a:rPr>
              <a:t>wereld</a:t>
            </a:r>
            <a:r>
              <a:rPr sz="4300" b="1" dirty="0">
                <a:solidFill>
                  <a:srgbClr val="E50000"/>
                </a:solidFill>
              </a:rPr>
              <a:t> op </a:t>
            </a:r>
            <a:r>
              <a:rPr sz="4300" b="1" dirty="0" err="1">
                <a:solidFill>
                  <a:srgbClr val="E50000"/>
                </a:solidFill>
              </a:rPr>
              <a:t>te</a:t>
            </a:r>
            <a:r>
              <a:rPr sz="4300" b="1" dirty="0">
                <a:solidFill>
                  <a:srgbClr val="E50000"/>
                </a:solidFill>
              </a:rPr>
              <a:t> </a:t>
            </a:r>
            <a:r>
              <a:rPr sz="4300" b="1" dirty="0" err="1">
                <a:solidFill>
                  <a:srgbClr val="E50000"/>
                </a:solidFill>
              </a:rPr>
              <a:t>nemen</a:t>
            </a:r>
            <a:r>
              <a:rPr sz="4300" b="1" dirty="0">
                <a:solidFill>
                  <a:srgbClr val="E50000"/>
                </a:solidFill>
              </a:rPr>
              <a:t>.</a:t>
            </a:r>
            <a:r>
              <a:rPr sz="4300" dirty="0"/>
              <a:t> Het </a:t>
            </a:r>
            <a:r>
              <a:rPr sz="4300" dirty="0" err="1"/>
              <a:t>verwerven</a:t>
            </a:r>
            <a:r>
              <a:rPr sz="4300" dirty="0"/>
              <a:t> van </a:t>
            </a:r>
            <a:r>
              <a:rPr sz="4300" dirty="0" err="1"/>
              <a:t>deze</a:t>
            </a:r>
            <a:r>
              <a:rPr sz="4300" dirty="0"/>
              <a:t> </a:t>
            </a:r>
            <a:r>
              <a:rPr sz="4300" dirty="0" err="1"/>
              <a:t>competenties</a:t>
            </a:r>
            <a:r>
              <a:rPr sz="4300" dirty="0"/>
              <a:t> </a:t>
            </a:r>
            <a:r>
              <a:rPr sz="4300" dirty="0" err="1"/>
              <a:t>gebeurt</a:t>
            </a:r>
            <a:r>
              <a:rPr sz="4300" dirty="0"/>
              <a:t> door de curricula </a:t>
            </a:r>
            <a:r>
              <a:rPr sz="4300" dirty="0" err="1"/>
              <a:t>te</a:t>
            </a:r>
            <a:r>
              <a:rPr sz="4300" dirty="0"/>
              <a:t> </a:t>
            </a:r>
            <a:r>
              <a:rPr sz="4300" dirty="0" err="1"/>
              <a:t>internationaliseren</a:t>
            </a:r>
            <a:r>
              <a:rPr sz="4300" dirty="0"/>
              <a:t> </a:t>
            </a:r>
            <a:r>
              <a:rPr sz="4300" dirty="0" err="1"/>
              <a:t>en</a:t>
            </a:r>
            <a:r>
              <a:rPr sz="4300" dirty="0"/>
              <a:t> </a:t>
            </a:r>
            <a:r>
              <a:rPr sz="4300" dirty="0" err="1"/>
              <a:t>geïnternationaliseerde</a:t>
            </a:r>
            <a:r>
              <a:rPr sz="4300" dirty="0"/>
              <a:t> </a:t>
            </a:r>
            <a:r>
              <a:rPr sz="4300" dirty="0" err="1"/>
              <a:t>leerresultaten</a:t>
            </a:r>
            <a:r>
              <a:rPr sz="4300" dirty="0"/>
              <a:t> op </a:t>
            </a:r>
            <a:r>
              <a:rPr sz="4300" dirty="0" err="1"/>
              <a:t>te</a:t>
            </a:r>
            <a:r>
              <a:rPr sz="4300" dirty="0"/>
              <a:t> </a:t>
            </a:r>
            <a:r>
              <a:rPr sz="4300" dirty="0" err="1"/>
              <a:t>nemen</a:t>
            </a:r>
            <a:r>
              <a:rPr sz="4300" dirty="0"/>
              <a:t> in de </a:t>
            </a:r>
            <a:r>
              <a:rPr sz="4300" dirty="0" err="1"/>
              <a:t>opleidingen</a:t>
            </a:r>
            <a:r>
              <a:rPr sz="4300" dirty="0"/>
              <a:t>.”</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Titel van de slide max 1 lijn"/>
          <p:cNvSpPr txBox="1">
            <a:spLocks noGrp="1"/>
          </p:cNvSpPr>
          <p:nvPr>
            <p:ph type="body" sz="quarter" idx="1"/>
          </p:nvPr>
        </p:nvSpPr>
        <p:spPr>
          <a:xfrm>
            <a:off x="3803698" y="1240365"/>
            <a:ext cx="19752569" cy="1568004"/>
          </a:xfrm>
          <a:prstGeom prst="rect">
            <a:avLst/>
          </a:prstGeom>
        </p:spPr>
        <p:txBody>
          <a:bodyPr lIns="0" tIns="0" rIns="0" bIns="0"/>
          <a:lstStyle>
            <a:lvl1pPr defTabSz="2438337">
              <a:lnSpc>
                <a:spcPct val="80000"/>
              </a:lnSpc>
              <a:defRPr sz="6500" b="1">
                <a:solidFill>
                  <a:srgbClr val="005089"/>
                </a:solidFill>
              </a:defRPr>
            </a:lvl1pPr>
          </a:lstStyle>
          <a:p>
            <a:r>
              <a:t>Vanuit beleid </a:t>
            </a:r>
          </a:p>
        </p:txBody>
      </p:sp>
      <p:sp>
        <p:nvSpPr>
          <p:cNvPr id="320" name="Slide Number"/>
          <p:cNvSpPr txBox="1">
            <a:spLocks noGrp="1"/>
          </p:cNvSpPr>
          <p:nvPr>
            <p:ph type="sldNum" sz="quarter" idx="4294967295"/>
          </p:nvPr>
        </p:nvSpPr>
        <p:spPr>
          <a:xfrm>
            <a:off x="23163338" y="13070207"/>
            <a:ext cx="396826" cy="385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34</a:t>
            </a:fld>
            <a:endParaRPr/>
          </a:p>
        </p:txBody>
      </p:sp>
      <p:sp>
        <p:nvSpPr>
          <p:cNvPr id="321" name="Het internationaliseren van het onderwijs draagt bij tot de kwaliteit ervan en bovenstaande strategie vertaalt zich in een ambitie die drieledig is:…"/>
          <p:cNvSpPr txBox="1"/>
          <p:nvPr/>
        </p:nvSpPr>
        <p:spPr>
          <a:xfrm>
            <a:off x="3810000" y="3810000"/>
            <a:ext cx="19574756" cy="43025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457200">
              <a:lnSpc>
                <a:spcPct val="150000"/>
              </a:lnSpc>
              <a:defRPr sz="4300"/>
            </a:pPr>
            <a:r>
              <a:rPr dirty="0"/>
              <a:t>Het </a:t>
            </a:r>
            <a:r>
              <a:rPr b="1" dirty="0" err="1">
                <a:solidFill>
                  <a:srgbClr val="FF0000"/>
                </a:solidFill>
              </a:rPr>
              <a:t>internationaliseren</a:t>
            </a:r>
            <a:r>
              <a:rPr b="1" dirty="0">
                <a:solidFill>
                  <a:srgbClr val="FF0000"/>
                </a:solidFill>
              </a:rPr>
              <a:t> van het </a:t>
            </a:r>
            <a:r>
              <a:rPr b="1" dirty="0" err="1">
                <a:solidFill>
                  <a:srgbClr val="FF0000"/>
                </a:solidFill>
              </a:rPr>
              <a:t>onderwijs</a:t>
            </a:r>
            <a:r>
              <a:rPr b="1" dirty="0">
                <a:solidFill>
                  <a:srgbClr val="FF0000"/>
                </a:solidFill>
              </a:rPr>
              <a:t> </a:t>
            </a:r>
            <a:r>
              <a:rPr dirty="0" err="1"/>
              <a:t>draagt</a:t>
            </a:r>
            <a:r>
              <a:rPr dirty="0"/>
              <a:t> </a:t>
            </a:r>
            <a:r>
              <a:rPr dirty="0" err="1"/>
              <a:t>bij</a:t>
            </a:r>
            <a:r>
              <a:rPr dirty="0"/>
              <a:t> tot de </a:t>
            </a:r>
            <a:r>
              <a:rPr dirty="0" err="1"/>
              <a:t>kwaliteit</a:t>
            </a:r>
            <a:r>
              <a:rPr dirty="0"/>
              <a:t> </a:t>
            </a:r>
            <a:r>
              <a:rPr dirty="0" err="1"/>
              <a:t>ervan</a:t>
            </a:r>
            <a:br>
              <a:rPr dirty="0"/>
            </a:br>
            <a:r>
              <a:rPr dirty="0" err="1"/>
              <a:t>en</a:t>
            </a:r>
            <a:r>
              <a:rPr dirty="0"/>
              <a:t> </a:t>
            </a:r>
            <a:r>
              <a:rPr dirty="0" err="1"/>
              <a:t>bovenstaande</a:t>
            </a:r>
            <a:r>
              <a:rPr dirty="0"/>
              <a:t> </a:t>
            </a:r>
            <a:r>
              <a:rPr dirty="0" err="1"/>
              <a:t>strategie</a:t>
            </a:r>
            <a:r>
              <a:rPr dirty="0"/>
              <a:t> </a:t>
            </a:r>
            <a:r>
              <a:rPr dirty="0" err="1"/>
              <a:t>vertaalt</a:t>
            </a:r>
            <a:r>
              <a:rPr dirty="0"/>
              <a:t> </a:t>
            </a:r>
            <a:r>
              <a:rPr dirty="0" err="1"/>
              <a:t>zich</a:t>
            </a:r>
            <a:r>
              <a:rPr dirty="0"/>
              <a:t> in </a:t>
            </a:r>
            <a:r>
              <a:rPr dirty="0" err="1"/>
              <a:t>een</a:t>
            </a:r>
            <a:r>
              <a:rPr dirty="0"/>
              <a:t> </a:t>
            </a:r>
            <a:r>
              <a:rPr dirty="0" err="1"/>
              <a:t>ambitie</a:t>
            </a:r>
            <a:r>
              <a:rPr dirty="0"/>
              <a:t> die </a:t>
            </a:r>
            <a:r>
              <a:rPr dirty="0" err="1"/>
              <a:t>drieledig</a:t>
            </a:r>
            <a:r>
              <a:rPr dirty="0"/>
              <a:t> is:</a:t>
            </a:r>
          </a:p>
          <a:p>
            <a:pPr marL="571500" indent="-571500" defTabSz="457200">
              <a:lnSpc>
                <a:spcPct val="150000"/>
              </a:lnSpc>
              <a:buSzPct val="100000"/>
              <a:buFont typeface="Arial"/>
              <a:buChar char="•"/>
              <a:defRPr sz="4300"/>
            </a:pPr>
            <a:r>
              <a:rPr dirty="0" err="1"/>
              <a:t>I@home</a:t>
            </a:r>
            <a:endParaRPr dirty="0"/>
          </a:p>
          <a:p>
            <a:pPr marL="571500" indent="-571500" defTabSz="457200">
              <a:lnSpc>
                <a:spcPct val="150000"/>
              </a:lnSpc>
              <a:buSzPct val="100000"/>
              <a:buFont typeface="Arial"/>
              <a:buChar char="•"/>
              <a:defRPr sz="4300"/>
            </a:pPr>
            <a:r>
              <a:rPr dirty="0" err="1"/>
              <a:t>Mobiliteiten</a:t>
            </a:r>
            <a:endParaRPr dirty="0"/>
          </a:p>
          <a:p>
            <a:pPr marL="571500" indent="-571500" defTabSz="457200">
              <a:lnSpc>
                <a:spcPct val="150000"/>
              </a:lnSpc>
              <a:buSzPct val="100000"/>
              <a:buFont typeface="Arial"/>
              <a:buChar char="•"/>
              <a:defRPr sz="4300"/>
            </a:pPr>
            <a:r>
              <a:rPr dirty="0" err="1"/>
              <a:t>Partnerschappen</a:t>
            </a:r>
            <a:r>
              <a:rPr dirty="0"/>
              <a:t>, </a:t>
            </a:r>
            <a:r>
              <a:rPr dirty="0" err="1"/>
              <a:t>projecten</a:t>
            </a:r>
            <a:r>
              <a:rPr dirty="0"/>
              <a:t> </a:t>
            </a:r>
            <a:r>
              <a:rPr dirty="0" err="1"/>
              <a:t>en</a:t>
            </a:r>
            <a:r>
              <a:rPr dirty="0"/>
              <a:t> </a:t>
            </a:r>
            <a:r>
              <a:rPr dirty="0" err="1"/>
              <a:t>onderzoek</a:t>
            </a:r>
            <a:endParaRPr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Titel van de slide max 1 lijn"/>
          <p:cNvSpPr txBox="1">
            <a:spLocks noGrp="1"/>
          </p:cNvSpPr>
          <p:nvPr>
            <p:ph type="body" sz="quarter" idx="1"/>
          </p:nvPr>
        </p:nvSpPr>
        <p:spPr>
          <a:xfrm>
            <a:off x="3803698" y="1240365"/>
            <a:ext cx="19752569" cy="1568004"/>
          </a:xfrm>
          <a:prstGeom prst="rect">
            <a:avLst/>
          </a:prstGeom>
        </p:spPr>
        <p:txBody>
          <a:bodyPr lIns="0" tIns="0" rIns="0" bIns="0"/>
          <a:lstStyle/>
          <a:p>
            <a:pPr defTabSz="2438337">
              <a:lnSpc>
                <a:spcPct val="80000"/>
              </a:lnSpc>
              <a:defRPr sz="6500" b="1">
                <a:solidFill>
                  <a:srgbClr val="005089"/>
                </a:solidFill>
              </a:defRPr>
            </a:pPr>
            <a:r>
              <a:t>Vanuit opleidingen </a:t>
            </a:r>
          </a:p>
        </p:txBody>
      </p:sp>
      <p:sp>
        <p:nvSpPr>
          <p:cNvPr id="326" name="Slide Number"/>
          <p:cNvSpPr txBox="1">
            <a:spLocks noGrp="1"/>
          </p:cNvSpPr>
          <p:nvPr>
            <p:ph type="sldNum" sz="quarter" idx="4294967295"/>
          </p:nvPr>
        </p:nvSpPr>
        <p:spPr>
          <a:xfrm>
            <a:off x="23163338" y="13070207"/>
            <a:ext cx="396826" cy="385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a:p>
        </p:txBody>
      </p:sp>
      <p:sp>
        <p:nvSpPr>
          <p:cNvPr id="327" name="Het internationaliseren van het onderwijs draagt bij tot de kwaliteit ervan en bovenstaande strategie vertaalt zich in een ambitie die drieledig is:…"/>
          <p:cNvSpPr txBox="1"/>
          <p:nvPr/>
        </p:nvSpPr>
        <p:spPr>
          <a:xfrm>
            <a:off x="3809998" y="2808369"/>
            <a:ext cx="20574002" cy="86616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defTabSz="457200">
              <a:lnSpc>
                <a:spcPct val="120000"/>
              </a:lnSpc>
              <a:defRPr sz="4000"/>
            </a:pPr>
            <a:r>
              <a:rPr sz="4300" dirty="0"/>
              <a:t>Elke </a:t>
            </a:r>
            <a:r>
              <a:rPr sz="4300" dirty="0" err="1"/>
              <a:t>opleiding</a:t>
            </a:r>
            <a:r>
              <a:rPr sz="4300" dirty="0"/>
              <a:t>  </a:t>
            </a:r>
            <a:r>
              <a:rPr sz="4300" b="1" dirty="0"/>
              <a:t>eigen </a:t>
            </a:r>
            <a:r>
              <a:rPr sz="4300" b="1" dirty="0" err="1"/>
              <a:t>keuzes</a:t>
            </a:r>
            <a:r>
              <a:rPr sz="4300" b="1" dirty="0"/>
              <a:t> </a:t>
            </a:r>
            <a:r>
              <a:rPr sz="4300" b="1" dirty="0" err="1"/>
              <a:t>maken</a:t>
            </a:r>
            <a:r>
              <a:rPr sz="4300" b="1" dirty="0"/>
              <a:t> </a:t>
            </a:r>
            <a:r>
              <a:rPr sz="4300" dirty="0" err="1"/>
              <a:t>en</a:t>
            </a:r>
            <a:r>
              <a:rPr sz="4300" dirty="0"/>
              <a:t> </a:t>
            </a:r>
            <a:r>
              <a:rPr sz="4300" dirty="0" err="1"/>
              <a:t>accenten</a:t>
            </a:r>
            <a:r>
              <a:rPr sz="4300" dirty="0"/>
              <a:t> </a:t>
            </a:r>
            <a:r>
              <a:rPr sz="4300" dirty="0" err="1"/>
              <a:t>leggen</a:t>
            </a:r>
            <a:r>
              <a:rPr sz="4300" dirty="0"/>
              <a:t> om ICOMs op</a:t>
            </a:r>
            <a:r>
              <a:rPr lang="nl-BE" sz="4300" dirty="0"/>
              <a:t> </a:t>
            </a:r>
            <a:br>
              <a:rPr lang="nl-BE" sz="4300" dirty="0"/>
            </a:br>
            <a:r>
              <a:rPr sz="4300" dirty="0" err="1"/>
              <a:t>een</a:t>
            </a:r>
            <a:r>
              <a:rPr sz="4300" dirty="0"/>
              <a:t> </a:t>
            </a:r>
            <a:r>
              <a:rPr sz="4300" dirty="0" err="1"/>
              <a:t>geïntegreerde</a:t>
            </a:r>
            <a:r>
              <a:rPr sz="4300" dirty="0"/>
              <a:t> </a:t>
            </a:r>
            <a:r>
              <a:rPr sz="4300" dirty="0" err="1"/>
              <a:t>manier</a:t>
            </a:r>
            <a:r>
              <a:rPr sz="4300" dirty="0"/>
              <a:t> in </a:t>
            </a:r>
            <a:r>
              <a:rPr sz="4300" dirty="0" err="1"/>
              <a:t>te</a:t>
            </a:r>
            <a:r>
              <a:rPr sz="4300" dirty="0"/>
              <a:t> </a:t>
            </a:r>
            <a:r>
              <a:rPr sz="4300" dirty="0" err="1"/>
              <a:t>schrijven</a:t>
            </a:r>
            <a:r>
              <a:rPr sz="4300" dirty="0"/>
              <a:t> in het curriculum </a:t>
            </a:r>
            <a:r>
              <a:rPr sz="4300" dirty="0" err="1"/>
              <a:t>en</a:t>
            </a:r>
            <a:r>
              <a:rPr sz="4300" dirty="0"/>
              <a:t> de </a:t>
            </a:r>
            <a:r>
              <a:rPr sz="4300" dirty="0" err="1"/>
              <a:t>bijbehorende</a:t>
            </a:r>
            <a:r>
              <a:rPr sz="4300" dirty="0"/>
              <a:t> </a:t>
            </a:r>
            <a:r>
              <a:rPr sz="4300" dirty="0" err="1"/>
              <a:t>leerresultatenmatrix</a:t>
            </a:r>
            <a:r>
              <a:rPr sz="4300" dirty="0"/>
              <a:t>. </a:t>
            </a:r>
          </a:p>
          <a:p>
            <a:pPr defTabSz="457200">
              <a:lnSpc>
                <a:spcPct val="120000"/>
              </a:lnSpc>
              <a:defRPr sz="4000"/>
            </a:pPr>
            <a:endParaRPr sz="4300" dirty="0"/>
          </a:p>
          <a:p>
            <a:pPr defTabSz="457200">
              <a:lnSpc>
                <a:spcPct val="120000"/>
              </a:lnSpc>
              <a:defRPr sz="4000" b="1"/>
            </a:pPr>
            <a:r>
              <a:rPr sz="4300" dirty="0" err="1"/>
              <a:t>Mobiliteit</a:t>
            </a:r>
            <a:r>
              <a:rPr sz="4300" b="0" dirty="0"/>
              <a:t> van </a:t>
            </a:r>
            <a:r>
              <a:rPr sz="4300" b="0" dirty="0" err="1"/>
              <a:t>studenten</a:t>
            </a:r>
            <a:r>
              <a:rPr sz="4300" b="0" dirty="0"/>
              <a:t> </a:t>
            </a:r>
            <a:r>
              <a:rPr sz="4300" b="0" dirty="0" err="1"/>
              <a:t>en</a:t>
            </a:r>
            <a:r>
              <a:rPr sz="4300" b="0" dirty="0"/>
              <a:t> </a:t>
            </a:r>
            <a:r>
              <a:rPr sz="4300" b="0" dirty="0" err="1"/>
              <a:t>personeel</a:t>
            </a:r>
            <a:r>
              <a:rPr sz="4300" b="0" dirty="0"/>
              <a:t> is </a:t>
            </a:r>
            <a:r>
              <a:rPr sz="4300" b="0" dirty="0" err="1"/>
              <a:t>hier</a:t>
            </a:r>
            <a:r>
              <a:rPr sz="4300" b="0" dirty="0"/>
              <a:t> </a:t>
            </a:r>
            <a:r>
              <a:rPr sz="4300" b="0" dirty="0" err="1"/>
              <a:t>belangrijk</a:t>
            </a:r>
            <a:r>
              <a:rPr sz="4300" b="0" dirty="0"/>
              <a:t>, maar </a:t>
            </a:r>
            <a:r>
              <a:rPr sz="4300" b="0" dirty="0" err="1"/>
              <a:t>zeker</a:t>
            </a:r>
            <a:r>
              <a:rPr sz="4300" b="0" dirty="0"/>
              <a:t> </a:t>
            </a:r>
            <a:r>
              <a:rPr sz="4300" b="0" dirty="0" err="1"/>
              <a:t>niet</a:t>
            </a:r>
            <a:br>
              <a:rPr sz="4300" b="0" dirty="0"/>
            </a:br>
            <a:r>
              <a:rPr sz="4300" b="0" dirty="0"/>
              <a:t>de </a:t>
            </a:r>
            <a:r>
              <a:rPr sz="4300" b="0" dirty="0" err="1"/>
              <a:t>enige</a:t>
            </a:r>
            <a:r>
              <a:rPr sz="4300" b="0" dirty="0"/>
              <a:t> </a:t>
            </a:r>
            <a:r>
              <a:rPr sz="4300" b="0" dirty="0" err="1"/>
              <a:t>mogelijkheid</a:t>
            </a:r>
            <a:r>
              <a:rPr sz="4300" b="0" dirty="0"/>
              <a:t>!</a:t>
            </a:r>
            <a:endParaRPr sz="4300" dirty="0"/>
          </a:p>
          <a:p>
            <a:pPr defTabSz="457200">
              <a:lnSpc>
                <a:spcPct val="120000"/>
              </a:lnSpc>
              <a:defRPr sz="4000"/>
            </a:pPr>
            <a:endParaRPr sz="4300" dirty="0"/>
          </a:p>
          <a:p>
            <a:pPr defTabSz="457200">
              <a:lnSpc>
                <a:spcPct val="120000"/>
              </a:lnSpc>
              <a:defRPr sz="4000"/>
            </a:pPr>
            <a:r>
              <a:rPr sz="4300" dirty="0" err="1"/>
              <a:t>Inbouwen</a:t>
            </a:r>
            <a:r>
              <a:rPr sz="4300" dirty="0"/>
              <a:t> van </a:t>
            </a:r>
            <a:r>
              <a:rPr sz="4300" b="1" dirty="0" err="1"/>
              <a:t>internationaliserings</a:t>
            </a:r>
            <a:r>
              <a:rPr sz="4300" b="1" dirty="0"/>
              <a:t>- </a:t>
            </a:r>
            <a:r>
              <a:rPr sz="4300" b="1" dirty="0" err="1"/>
              <a:t>en</a:t>
            </a:r>
            <a:r>
              <a:rPr sz="4300" b="1" dirty="0"/>
              <a:t> </a:t>
            </a:r>
            <a:r>
              <a:rPr sz="4300" b="1" dirty="0" err="1"/>
              <a:t>interculturele</a:t>
            </a:r>
            <a:r>
              <a:rPr sz="4300" b="1" dirty="0"/>
              <a:t> </a:t>
            </a:r>
            <a:r>
              <a:rPr sz="4300" b="1" dirty="0" err="1"/>
              <a:t>activiteiten</a:t>
            </a:r>
            <a:r>
              <a:rPr sz="4300" dirty="0"/>
              <a:t>, </a:t>
            </a:r>
            <a:r>
              <a:rPr sz="4300" dirty="0" err="1"/>
              <a:t>een</a:t>
            </a:r>
            <a:r>
              <a:rPr sz="4300" dirty="0"/>
              <a:t> </a:t>
            </a:r>
            <a:r>
              <a:rPr sz="4300" dirty="0" err="1"/>
              <a:t>dimensie</a:t>
            </a:r>
            <a:r>
              <a:rPr sz="4300" dirty="0"/>
              <a:t> van </a:t>
            </a:r>
            <a:r>
              <a:rPr sz="4300" dirty="0" err="1"/>
              <a:t>internationalisering</a:t>
            </a:r>
            <a:r>
              <a:rPr sz="4300" dirty="0"/>
              <a:t> </a:t>
            </a:r>
            <a:r>
              <a:rPr sz="4300" dirty="0" err="1"/>
              <a:t>en</a:t>
            </a:r>
            <a:r>
              <a:rPr sz="4300" dirty="0"/>
              <a:t> </a:t>
            </a:r>
            <a:r>
              <a:rPr sz="4300" dirty="0" err="1"/>
              <a:t>interculturaliteit</a:t>
            </a:r>
            <a:r>
              <a:rPr sz="4300" dirty="0"/>
              <a:t> in de </a:t>
            </a:r>
            <a:r>
              <a:rPr sz="4300" dirty="0" err="1"/>
              <a:t>onderwijsaanpak</a:t>
            </a:r>
            <a:br>
              <a:rPr lang="nl-BE" sz="4300" dirty="0"/>
            </a:br>
            <a:r>
              <a:rPr sz="4300" dirty="0" err="1"/>
              <a:t>en</a:t>
            </a:r>
            <a:r>
              <a:rPr sz="4300" dirty="0"/>
              <a:t> -</a:t>
            </a:r>
            <a:r>
              <a:rPr sz="4300" dirty="0" err="1"/>
              <a:t>evaluatie</a:t>
            </a:r>
            <a:r>
              <a:rPr sz="4300" dirty="0"/>
              <a:t> van </a:t>
            </a:r>
            <a:r>
              <a:rPr sz="4300" dirty="0" err="1"/>
              <a:t>één</a:t>
            </a:r>
            <a:r>
              <a:rPr sz="4300" dirty="0"/>
              <a:t> of </a:t>
            </a:r>
            <a:r>
              <a:rPr sz="4300" dirty="0" err="1"/>
              <a:t>liever</a:t>
            </a:r>
            <a:r>
              <a:rPr sz="4300" dirty="0"/>
              <a:t> </a:t>
            </a:r>
            <a:r>
              <a:rPr sz="4300" dirty="0" err="1"/>
              <a:t>meerdere</a:t>
            </a:r>
            <a:r>
              <a:rPr sz="4300" dirty="0"/>
              <a:t> </a:t>
            </a:r>
            <a:r>
              <a:rPr sz="4300" dirty="0" err="1"/>
              <a:t>opleidingsonderdelen</a:t>
            </a:r>
            <a:r>
              <a:rPr sz="4300" dirty="0"/>
              <a:t>, </a:t>
            </a:r>
            <a:r>
              <a:rPr sz="4300" dirty="0" err="1"/>
              <a:t>stimuleert</a:t>
            </a:r>
            <a:br>
              <a:rPr lang="nl-BE" sz="4300" dirty="0"/>
            </a:br>
            <a:r>
              <a:rPr sz="4300" dirty="0"/>
              <a:t>het </a:t>
            </a:r>
            <a:r>
              <a:rPr sz="4300" dirty="0" err="1"/>
              <a:t>actief</a:t>
            </a:r>
            <a:r>
              <a:rPr sz="4300" dirty="0"/>
              <a:t> </a:t>
            </a:r>
            <a:r>
              <a:rPr sz="4300" dirty="0" err="1"/>
              <a:t>verwerven</a:t>
            </a:r>
            <a:r>
              <a:rPr sz="4300" dirty="0"/>
              <a:t> van ICOMs.</a:t>
            </a:r>
          </a:p>
        </p:txBody>
      </p:sp>
      <p:sp>
        <p:nvSpPr>
          <p:cNvPr id="328" name="Pijl links 4"/>
          <p:cNvSpPr/>
          <p:nvPr/>
        </p:nvSpPr>
        <p:spPr>
          <a:xfrm>
            <a:off x="2539998" y="3024289"/>
            <a:ext cx="1078447" cy="368047"/>
          </a:xfrm>
          <a:prstGeom prst="rightArrow">
            <a:avLst>
              <a:gd name="adj1" fmla="val 34945"/>
              <a:gd name="adj2" fmla="val 106463"/>
            </a:avLst>
          </a:prstGeom>
          <a:solidFill>
            <a:schemeClr val="accent1"/>
          </a:solidFill>
          <a:ln w="25400">
            <a:solidFill>
              <a:schemeClr val="accent1"/>
            </a:solidFill>
            <a:miter/>
          </a:ln>
        </p:spPr>
        <p:txBody>
          <a:bodyPr lIns="91438" tIns="91438" rIns="91438" bIns="91438" anchor="ctr"/>
          <a:lstStyle/>
          <a:p>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Titel van de slide max 1 lijn"/>
          <p:cNvSpPr txBox="1">
            <a:spLocks noGrp="1"/>
          </p:cNvSpPr>
          <p:nvPr>
            <p:ph type="body" sz="quarter" idx="1"/>
          </p:nvPr>
        </p:nvSpPr>
        <p:spPr>
          <a:xfrm>
            <a:off x="3803698" y="1240365"/>
            <a:ext cx="19752569" cy="1568004"/>
          </a:xfrm>
          <a:prstGeom prst="rect">
            <a:avLst/>
          </a:prstGeom>
        </p:spPr>
        <p:txBody>
          <a:bodyPr lIns="0" tIns="0" rIns="0" bIns="0"/>
          <a:lstStyle/>
          <a:p>
            <a:pPr defTabSz="2438337">
              <a:lnSpc>
                <a:spcPct val="80000"/>
              </a:lnSpc>
              <a:defRPr sz="6500" b="1">
                <a:solidFill>
                  <a:srgbClr val="005089"/>
                </a:solidFill>
              </a:defRPr>
            </a:pPr>
            <a:r>
              <a:t>Vanuit opleidingen </a:t>
            </a:r>
          </a:p>
        </p:txBody>
      </p:sp>
      <p:sp>
        <p:nvSpPr>
          <p:cNvPr id="331" name="Slide Number"/>
          <p:cNvSpPr txBox="1">
            <a:spLocks noGrp="1"/>
          </p:cNvSpPr>
          <p:nvPr>
            <p:ph type="sldNum" sz="quarter" idx="4294967295"/>
          </p:nvPr>
        </p:nvSpPr>
        <p:spPr>
          <a:xfrm>
            <a:off x="23163338" y="13070207"/>
            <a:ext cx="396826" cy="385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36</a:t>
            </a:fld>
            <a:endParaRPr/>
          </a:p>
        </p:txBody>
      </p:sp>
      <p:sp>
        <p:nvSpPr>
          <p:cNvPr id="332" name="Het internationaliseren van het onderwijs draagt bij tot de kwaliteit ervan en bovenstaande strategie vertaalt zich in een ambitie die drieledig is:…"/>
          <p:cNvSpPr txBox="1"/>
          <p:nvPr/>
        </p:nvSpPr>
        <p:spPr>
          <a:xfrm>
            <a:off x="3810000" y="3384697"/>
            <a:ext cx="19574756" cy="89250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457200">
              <a:lnSpc>
                <a:spcPct val="150000"/>
              </a:lnSpc>
              <a:defRPr sz="4300"/>
            </a:pPr>
            <a:r>
              <a:t>Dus </a:t>
            </a:r>
            <a:r>
              <a:rPr b="1"/>
              <a:t>COIL</a:t>
            </a:r>
            <a:r>
              <a:t> is één van de mogelijkheden om I@home &amp; internationalisering van het curriculum mogelijk te maken  </a:t>
            </a:r>
            <a:r>
              <a:rPr baseline="30000"/>
              <a:t>(en dus ICOMs te verwerven door alle studenten):</a:t>
            </a:r>
          </a:p>
          <a:p>
            <a:pPr defTabSz="457200">
              <a:lnSpc>
                <a:spcPct val="150000"/>
              </a:lnSpc>
              <a:defRPr sz="4300"/>
            </a:pPr>
            <a:endParaRPr baseline="30000"/>
          </a:p>
          <a:p>
            <a:pPr defTabSz="457200">
              <a:lnSpc>
                <a:spcPct val="150000"/>
              </a:lnSpc>
              <a:defRPr sz="4300"/>
            </a:pPr>
            <a:r>
              <a:t>Want het geeft een groep studenten de mogelijkheid zich te  engageren in </a:t>
            </a:r>
            <a:r>
              <a:rPr b="1"/>
              <a:t>duurzame</a:t>
            </a:r>
            <a:r>
              <a:t> online </a:t>
            </a:r>
            <a:r>
              <a:rPr b="1"/>
              <a:t>interculturele interactie &amp; samenwerking, met partners</a:t>
            </a:r>
            <a:br>
              <a:rPr b="1"/>
            </a:br>
            <a:r>
              <a:t>van andere culturele contexten of geografische regio’s, en dit alles vanuit</a:t>
            </a:r>
            <a:br/>
            <a:r>
              <a:rPr b="1"/>
              <a:t>een geïntegreerd deel in hun cursussen of studie</a:t>
            </a:r>
          </a:p>
          <a:p>
            <a:pPr defTabSz="457200">
              <a:lnSpc>
                <a:spcPct val="150000"/>
              </a:lnSpc>
              <a:defRPr sz="4300"/>
            </a:pPr>
            <a:endParaRPr b="1"/>
          </a:p>
          <a:p>
            <a:pPr defTabSz="457200">
              <a:lnSpc>
                <a:spcPct val="150000"/>
              </a:lnSpc>
              <a:defRPr sz="4300"/>
            </a:pPr>
            <a:endParaRPr b="1"/>
          </a:p>
        </p:txBody>
      </p:sp>
      <p:sp>
        <p:nvSpPr>
          <p:cNvPr id="333" name="Pijl links 4"/>
          <p:cNvSpPr/>
          <p:nvPr/>
        </p:nvSpPr>
        <p:spPr>
          <a:xfrm>
            <a:off x="2222363" y="6226536"/>
            <a:ext cx="1362947" cy="631464"/>
          </a:xfrm>
          <a:prstGeom prst="rightArrow">
            <a:avLst>
              <a:gd name="adj1" fmla="val 30405"/>
              <a:gd name="adj2" fmla="val 99384"/>
            </a:avLst>
          </a:prstGeom>
          <a:solidFill>
            <a:schemeClr val="accent1"/>
          </a:solidFill>
          <a:ln w="25400">
            <a:solidFill>
              <a:schemeClr val="accent1"/>
            </a:solidFill>
            <a:miter/>
          </a:ln>
        </p:spPr>
        <p:txBody>
          <a:bodyPr lIns="91438" tIns="91438" rIns="91438" bIns="91438" anchor="ctr"/>
          <a:lstStyle/>
          <a:p>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lide bullet text"/>
          <p:cNvSpPr txBox="1">
            <a:spLocks noGrp="1"/>
          </p:cNvSpPr>
          <p:nvPr>
            <p:ph type="body" idx="1"/>
          </p:nvPr>
        </p:nvSpPr>
        <p:spPr>
          <a:xfrm>
            <a:off x="3809999" y="3335866"/>
            <a:ext cx="19765370" cy="10480779"/>
          </a:xfrm>
          <a:prstGeom prst="rect">
            <a:avLst/>
          </a:prstGeom>
        </p:spPr>
        <p:txBody>
          <a:bodyPr lIns="0" tIns="0" rIns="0" bIns="0"/>
          <a:lstStyle/>
          <a:p>
            <a:pPr marL="762000" indent="-762000" defTabSz="2438337">
              <a:lnSpc>
                <a:spcPct val="150000"/>
              </a:lnSpc>
              <a:buSzPct val="100000"/>
              <a:buAutoNum type="arabicPeriod"/>
              <a:defRPr sz="4800">
                <a:solidFill>
                  <a:srgbClr val="A7A7A7"/>
                </a:solidFill>
              </a:defRPr>
            </a:pPr>
            <a:r>
              <a:t>Wat is COIL?</a:t>
            </a:r>
          </a:p>
          <a:p>
            <a:pPr marL="762000" indent="-762000" defTabSz="2438337">
              <a:lnSpc>
                <a:spcPct val="150000"/>
              </a:lnSpc>
              <a:buSzPct val="100000"/>
              <a:buAutoNum type="arabicPeriod"/>
              <a:defRPr sz="4800">
                <a:solidFill>
                  <a:srgbClr val="A7A7A7"/>
                </a:solidFill>
              </a:defRPr>
            </a:pPr>
            <a:r>
              <a:t>Sprekend voorbeeld</a:t>
            </a:r>
          </a:p>
          <a:p>
            <a:pPr marL="762000" indent="-762000" defTabSz="2438337">
              <a:lnSpc>
                <a:spcPct val="150000"/>
              </a:lnSpc>
              <a:buSzPct val="100000"/>
              <a:buAutoNum type="arabicPeriod"/>
              <a:defRPr sz="4800">
                <a:solidFill>
                  <a:srgbClr val="A7A7A7"/>
                </a:solidFill>
              </a:defRPr>
            </a:pPr>
            <a:r>
              <a:t>Voordelen van COIL voor (graduaats-)studenten</a:t>
            </a:r>
          </a:p>
          <a:p>
            <a:pPr marL="762000" indent="-762000" defTabSz="2438337">
              <a:lnSpc>
                <a:spcPct val="150000"/>
              </a:lnSpc>
              <a:buSzPct val="100000"/>
              <a:buAutoNum type="arabicPeriod"/>
              <a:defRPr sz="4800">
                <a:solidFill>
                  <a:srgbClr val="A7A7A7"/>
                </a:solidFill>
              </a:defRPr>
            </a:pPr>
            <a:r>
              <a:t>Waarom COIL om ICOMs te bereiken?</a:t>
            </a:r>
          </a:p>
          <a:p>
            <a:pPr marL="762000" indent="-762000" defTabSz="2438337">
              <a:lnSpc>
                <a:spcPct val="150000"/>
              </a:lnSpc>
              <a:buSzPct val="100000"/>
              <a:buAutoNum type="arabicPeriod"/>
              <a:defRPr sz="4800">
                <a:solidFill>
                  <a:srgbClr val="A7A7A7"/>
                </a:solidFill>
              </a:defRPr>
            </a:pPr>
            <a:r>
              <a:t>Hoe aanpakken?</a:t>
            </a:r>
          </a:p>
          <a:p>
            <a:pPr marL="762000" indent="-762000" defTabSz="2438337">
              <a:lnSpc>
                <a:spcPct val="150000"/>
              </a:lnSpc>
              <a:buSzPct val="100000"/>
              <a:buAutoNum type="arabicPeriod"/>
              <a:defRPr sz="4800" b="1">
                <a:solidFill>
                  <a:srgbClr val="000000"/>
                </a:solidFill>
              </a:defRPr>
            </a:pPr>
            <a:r>
              <a:t>HOGENT aanpak</a:t>
            </a:r>
          </a:p>
        </p:txBody>
      </p:sp>
      <p:sp>
        <p:nvSpPr>
          <p:cNvPr id="338" name="Slide Number"/>
          <p:cNvSpPr txBox="1">
            <a:spLocks noGrp="1"/>
          </p:cNvSpPr>
          <p:nvPr>
            <p:ph type="sldNum" sz="quarter" idx="4294967295"/>
          </p:nvPr>
        </p:nvSpPr>
        <p:spPr>
          <a:xfrm>
            <a:off x="23163338" y="13070207"/>
            <a:ext cx="396826" cy="385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37</a:t>
            </a:fld>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 name="iStock-527229644.jpg" descr="iStock-527229644.jpg"/>
          <p:cNvPicPr>
            <a:picLocks noChangeAspect="1"/>
          </p:cNvPicPr>
          <p:nvPr/>
        </p:nvPicPr>
        <p:blipFill>
          <a:blip r:embed="rId2"/>
          <a:srcRect b="9120"/>
          <a:stretch>
            <a:fillRect/>
          </a:stretch>
        </p:blipFill>
        <p:spPr>
          <a:xfrm>
            <a:off x="3559649" y="-12702"/>
            <a:ext cx="21049119" cy="12767984"/>
          </a:xfrm>
          <a:prstGeom prst="rect">
            <a:avLst/>
          </a:prstGeom>
          <a:ln w="12700">
            <a:miter lim="400000"/>
          </a:ln>
        </p:spPr>
      </p:pic>
      <p:sp>
        <p:nvSpPr>
          <p:cNvPr id="341" name="Titel van de slide max 1 lijn"/>
          <p:cNvSpPr txBox="1">
            <a:spLocks noGrp="1"/>
          </p:cNvSpPr>
          <p:nvPr>
            <p:ph type="body" sz="quarter" idx="1"/>
          </p:nvPr>
        </p:nvSpPr>
        <p:spPr>
          <a:xfrm>
            <a:off x="3803700" y="1206499"/>
            <a:ext cx="19752568" cy="1568004"/>
          </a:xfrm>
          <a:prstGeom prst="rect">
            <a:avLst/>
          </a:prstGeom>
        </p:spPr>
        <p:txBody>
          <a:bodyPr lIns="0" tIns="0" rIns="0" bIns="0"/>
          <a:lstStyle>
            <a:lvl1pPr defTabSz="2438337">
              <a:lnSpc>
                <a:spcPct val="80000"/>
              </a:lnSpc>
              <a:defRPr sz="6500" b="1">
                <a:solidFill>
                  <a:srgbClr val="FFFFFF"/>
                </a:solidFill>
              </a:defRPr>
            </a:lvl1pPr>
          </a:lstStyle>
          <a:p>
            <a:r>
              <a:t>Onderwijsontwikkeling </a:t>
            </a:r>
          </a:p>
        </p:txBody>
      </p:sp>
      <p:sp>
        <p:nvSpPr>
          <p:cNvPr id="342" name="Slide Number"/>
          <p:cNvSpPr txBox="1">
            <a:spLocks noGrp="1"/>
          </p:cNvSpPr>
          <p:nvPr>
            <p:ph type="sldNum" sz="quarter" idx="4294967295"/>
          </p:nvPr>
        </p:nvSpPr>
        <p:spPr>
          <a:xfrm>
            <a:off x="23163338" y="13070207"/>
            <a:ext cx="396826" cy="385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38</a:t>
            </a:fld>
            <a:endParaRPr/>
          </a:p>
        </p:txBody>
      </p:sp>
      <p:sp>
        <p:nvSpPr>
          <p:cNvPr id="343" name="Titel van de slide max 1 lijn"/>
          <p:cNvSpPr txBox="1"/>
          <p:nvPr/>
        </p:nvSpPr>
        <p:spPr>
          <a:xfrm>
            <a:off x="3803698" y="2371032"/>
            <a:ext cx="19752569" cy="11058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2438337">
              <a:lnSpc>
                <a:spcPct val="80000"/>
              </a:lnSpc>
              <a:defRPr sz="4300">
                <a:solidFill>
                  <a:srgbClr val="FFFFFF"/>
                </a:solidFill>
              </a:defRPr>
            </a:pPr>
            <a:r>
              <a:t>&amp; International Office HOGENT </a:t>
            </a:r>
            <a:endParaRPr b="1"/>
          </a:p>
          <a:p>
            <a:pPr defTabSz="2438337">
              <a:lnSpc>
                <a:spcPct val="80000"/>
              </a:lnSpc>
              <a:defRPr sz="4300" b="1">
                <a:solidFill>
                  <a:srgbClr val="FFFFFF"/>
                </a:solidFill>
              </a:defRPr>
            </a:pPr>
            <a:r>
              <a:t> </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Titel van de slide max 1 lijn"/>
          <p:cNvSpPr txBox="1">
            <a:spLocks noGrp="1"/>
          </p:cNvSpPr>
          <p:nvPr>
            <p:ph type="body" sz="quarter" idx="1"/>
          </p:nvPr>
        </p:nvSpPr>
        <p:spPr>
          <a:xfrm>
            <a:off x="3803700" y="1206499"/>
            <a:ext cx="19752568" cy="1568004"/>
          </a:xfrm>
          <a:prstGeom prst="rect">
            <a:avLst/>
          </a:prstGeom>
        </p:spPr>
        <p:txBody>
          <a:bodyPr lIns="0" tIns="0" rIns="0" bIns="0"/>
          <a:lstStyle>
            <a:lvl1pPr defTabSz="2438337">
              <a:lnSpc>
                <a:spcPct val="80000"/>
              </a:lnSpc>
              <a:defRPr sz="6500" b="1">
                <a:solidFill>
                  <a:srgbClr val="005089"/>
                </a:solidFill>
              </a:defRPr>
            </a:lvl1pPr>
          </a:lstStyle>
          <a:p>
            <a:r>
              <a:t>COIL professionaliseringstraject </a:t>
            </a:r>
          </a:p>
        </p:txBody>
      </p:sp>
      <p:sp>
        <p:nvSpPr>
          <p:cNvPr id="346" name="Slide Number"/>
          <p:cNvSpPr txBox="1">
            <a:spLocks noGrp="1"/>
          </p:cNvSpPr>
          <p:nvPr>
            <p:ph type="sldNum" sz="quarter" idx="4294967295"/>
          </p:nvPr>
        </p:nvSpPr>
        <p:spPr>
          <a:xfrm>
            <a:off x="23163338" y="13070207"/>
            <a:ext cx="396826" cy="385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39</a:t>
            </a:fld>
            <a:endParaRPr/>
          </a:p>
        </p:txBody>
      </p:sp>
      <p:sp>
        <p:nvSpPr>
          <p:cNvPr id="347" name="Ontstaan vanuit werkgroep I@home U!REKA…"/>
          <p:cNvSpPr txBox="1"/>
          <p:nvPr/>
        </p:nvSpPr>
        <p:spPr>
          <a:xfrm>
            <a:off x="3809999" y="3810000"/>
            <a:ext cx="19214424" cy="7666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457200">
              <a:spcBef>
                <a:spcPts val="2500"/>
              </a:spcBef>
              <a:defRPr sz="4000"/>
            </a:pPr>
            <a:r>
              <a:t>Ontstaan vanuit werkgroep I@home U!REKA</a:t>
            </a:r>
          </a:p>
          <a:p>
            <a:pPr defTabSz="457200">
              <a:spcBef>
                <a:spcPts val="2500"/>
              </a:spcBef>
              <a:defRPr sz="4000"/>
            </a:pPr>
            <a:r>
              <a:t>Samen met 7 internationale partners: </a:t>
            </a:r>
          </a:p>
          <a:p>
            <a:pPr marL="762000" indent="-381000" defTabSz="457200">
              <a:spcBef>
                <a:spcPts val="2500"/>
              </a:spcBef>
              <a:buSzPct val="100000"/>
              <a:buChar char="•"/>
              <a:defRPr sz="4000"/>
            </a:pPr>
            <a:r>
              <a:t>Hogeschool van Amsterdam </a:t>
            </a:r>
          </a:p>
          <a:p>
            <a:pPr marL="762000" indent="-381000" defTabSz="457200">
              <a:spcBef>
                <a:spcPts val="2500"/>
              </a:spcBef>
              <a:buSzPct val="100000"/>
              <a:buChar char="•"/>
              <a:defRPr sz="4000"/>
            </a:pPr>
            <a:r>
              <a:t>Edinburgh Napier University</a:t>
            </a:r>
          </a:p>
          <a:p>
            <a:pPr marL="762000" indent="-381000" defTabSz="457200">
              <a:spcBef>
                <a:spcPts val="2500"/>
              </a:spcBef>
              <a:buSzPct val="100000"/>
              <a:buChar char="•"/>
              <a:defRPr sz="4000"/>
            </a:pPr>
            <a:r>
              <a:t>HOGENT </a:t>
            </a:r>
          </a:p>
          <a:p>
            <a:pPr marL="762000" indent="-381000" defTabSz="457200">
              <a:spcBef>
                <a:spcPts val="2500"/>
              </a:spcBef>
              <a:buSzPct val="100000"/>
              <a:buChar char="•"/>
              <a:defRPr sz="4000"/>
            </a:pPr>
            <a:r>
              <a:t>Frankfurt University of Applied Sciences </a:t>
            </a:r>
          </a:p>
          <a:p>
            <a:pPr marL="762000" indent="-381000" defTabSz="457200">
              <a:spcBef>
                <a:spcPts val="2500"/>
              </a:spcBef>
              <a:buSzPct val="100000"/>
              <a:buChar char="•"/>
              <a:defRPr sz="4000"/>
            </a:pPr>
            <a:r>
              <a:t>Metropolia University of Applied Sciences in Helsinki </a:t>
            </a:r>
          </a:p>
          <a:p>
            <a:pPr marL="762000" indent="-381000" defTabSz="457200">
              <a:spcBef>
                <a:spcPts val="2500"/>
              </a:spcBef>
              <a:buSzPct val="100000"/>
              <a:buChar char="•"/>
              <a:defRPr sz="4000"/>
            </a:pPr>
            <a:r>
              <a:t>VSB – Technical University of Ostrava </a:t>
            </a:r>
          </a:p>
          <a:p>
            <a:pPr marL="762000" indent="-381000" defTabSz="457200">
              <a:spcBef>
                <a:spcPts val="2500"/>
              </a:spcBef>
              <a:buSzPct val="100000"/>
              <a:buChar char="•"/>
              <a:defRPr sz="4000"/>
            </a:pPr>
            <a:r>
              <a:t>Politécnico de Lisboa</a:t>
            </a:r>
          </a:p>
        </p:txBody>
      </p:sp>
      <p:pic>
        <p:nvPicPr>
          <p:cNvPr id="348" name="logo_ureka_new.jpeg" descr="logo_ureka_new.jpeg"/>
          <p:cNvPicPr>
            <a:picLocks noChangeAspect="1"/>
          </p:cNvPicPr>
          <p:nvPr/>
        </p:nvPicPr>
        <p:blipFill>
          <a:blip r:embed="rId2"/>
          <a:stretch>
            <a:fillRect/>
          </a:stretch>
        </p:blipFill>
        <p:spPr>
          <a:xfrm>
            <a:off x="15333741" y="3026833"/>
            <a:ext cx="10091660" cy="504583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lide bullet text"/>
          <p:cNvSpPr txBox="1">
            <a:spLocks noGrp="1"/>
          </p:cNvSpPr>
          <p:nvPr>
            <p:ph type="body" idx="1"/>
          </p:nvPr>
        </p:nvSpPr>
        <p:spPr>
          <a:xfrm>
            <a:off x="3809999" y="3809999"/>
            <a:ext cx="19765370" cy="10480779"/>
          </a:xfrm>
          <a:prstGeom prst="rect">
            <a:avLst/>
          </a:prstGeom>
        </p:spPr>
        <p:txBody>
          <a:bodyPr lIns="0" tIns="0" rIns="0" bIns="0"/>
          <a:lstStyle/>
          <a:p>
            <a:pPr marL="762000" indent="-762000" defTabSz="2438337">
              <a:lnSpc>
                <a:spcPct val="150000"/>
              </a:lnSpc>
              <a:buSzPct val="100000"/>
              <a:buAutoNum type="arabicPeriod"/>
              <a:defRPr sz="4800" b="1">
                <a:solidFill>
                  <a:srgbClr val="000000"/>
                </a:solidFill>
              </a:defRPr>
            </a:pPr>
            <a:r>
              <a:t>Wat is COIL?</a:t>
            </a:r>
          </a:p>
          <a:p>
            <a:pPr marL="762000" indent="-762000" defTabSz="2438337">
              <a:lnSpc>
                <a:spcPct val="150000"/>
              </a:lnSpc>
              <a:buSzPct val="100000"/>
              <a:buAutoNum type="arabicPeriod"/>
              <a:defRPr sz="4800">
                <a:solidFill>
                  <a:srgbClr val="000000"/>
                </a:solidFill>
              </a:defRPr>
            </a:pPr>
            <a:r>
              <a:t>Sprekend voorbeeld</a:t>
            </a:r>
          </a:p>
          <a:p>
            <a:pPr marL="762000" indent="-762000" defTabSz="2438337">
              <a:lnSpc>
                <a:spcPct val="150000"/>
              </a:lnSpc>
              <a:buSzPct val="100000"/>
              <a:buAutoNum type="arabicPeriod"/>
              <a:defRPr sz="4800">
                <a:solidFill>
                  <a:srgbClr val="000000"/>
                </a:solidFill>
              </a:defRPr>
            </a:pPr>
            <a:r>
              <a:t>Voordelen van COIL voor (graduaats-)studenten</a:t>
            </a:r>
          </a:p>
          <a:p>
            <a:pPr marL="762000" indent="-762000" defTabSz="2438337">
              <a:lnSpc>
                <a:spcPct val="150000"/>
              </a:lnSpc>
              <a:buSzPct val="100000"/>
              <a:buAutoNum type="arabicPeriod"/>
              <a:defRPr sz="4800">
                <a:solidFill>
                  <a:srgbClr val="000000"/>
                </a:solidFill>
              </a:defRPr>
            </a:pPr>
            <a:r>
              <a:t>Waarom COIL om ICOMs te bereiken?</a:t>
            </a:r>
          </a:p>
          <a:p>
            <a:pPr marL="762000" indent="-762000" defTabSz="2438337">
              <a:lnSpc>
                <a:spcPct val="150000"/>
              </a:lnSpc>
              <a:buSzPct val="100000"/>
              <a:buAutoNum type="arabicPeriod"/>
              <a:defRPr sz="4800">
                <a:solidFill>
                  <a:srgbClr val="000000"/>
                </a:solidFill>
              </a:defRPr>
            </a:pPr>
            <a:r>
              <a:t>Hoe aanpakken?</a:t>
            </a:r>
          </a:p>
          <a:p>
            <a:pPr marL="762000" indent="-762000" defTabSz="2438337">
              <a:lnSpc>
                <a:spcPct val="150000"/>
              </a:lnSpc>
              <a:buSzPct val="100000"/>
              <a:buAutoNum type="arabicPeriod"/>
              <a:defRPr sz="4800">
                <a:solidFill>
                  <a:srgbClr val="000000"/>
                </a:solidFill>
              </a:defRPr>
            </a:pPr>
            <a:r>
              <a:t>HOGENT aanpak</a:t>
            </a:r>
          </a:p>
        </p:txBody>
      </p:sp>
      <p:sp>
        <p:nvSpPr>
          <p:cNvPr id="99" name="Slide Number"/>
          <p:cNvSpPr txBox="1">
            <a:spLocks noGrp="1"/>
          </p:cNvSpPr>
          <p:nvPr>
            <p:ph type="sldNum" sz="quarter" idx="4294967295"/>
          </p:nvPr>
        </p:nvSpPr>
        <p:spPr>
          <a:xfrm>
            <a:off x="23233970" y="13070207"/>
            <a:ext cx="255563" cy="385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Titel van de slide max 1 lijn"/>
          <p:cNvSpPr txBox="1">
            <a:spLocks noGrp="1"/>
          </p:cNvSpPr>
          <p:nvPr>
            <p:ph type="body" sz="quarter" idx="1"/>
          </p:nvPr>
        </p:nvSpPr>
        <p:spPr>
          <a:xfrm>
            <a:off x="3803700" y="1206499"/>
            <a:ext cx="19752568" cy="1568004"/>
          </a:xfrm>
          <a:prstGeom prst="rect">
            <a:avLst/>
          </a:prstGeom>
        </p:spPr>
        <p:txBody>
          <a:bodyPr lIns="0" tIns="0" rIns="0" bIns="0"/>
          <a:lstStyle>
            <a:lvl1pPr defTabSz="2438337">
              <a:lnSpc>
                <a:spcPct val="80000"/>
              </a:lnSpc>
              <a:defRPr sz="6500" b="1">
                <a:solidFill>
                  <a:srgbClr val="005089"/>
                </a:solidFill>
              </a:defRPr>
            </a:lvl1pPr>
          </a:lstStyle>
          <a:p>
            <a:r>
              <a:t>COIL professionaliseringstraject </a:t>
            </a:r>
          </a:p>
        </p:txBody>
      </p:sp>
      <p:sp>
        <p:nvSpPr>
          <p:cNvPr id="351" name="Slide Number"/>
          <p:cNvSpPr txBox="1">
            <a:spLocks noGrp="1"/>
          </p:cNvSpPr>
          <p:nvPr>
            <p:ph type="sldNum" sz="quarter" idx="4294967295"/>
          </p:nvPr>
        </p:nvSpPr>
        <p:spPr>
          <a:xfrm>
            <a:off x="23163338" y="13070207"/>
            <a:ext cx="396826" cy="385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40</a:t>
            </a:fld>
            <a:endParaRPr/>
          </a:p>
        </p:txBody>
      </p:sp>
      <p:sp>
        <p:nvSpPr>
          <p:cNvPr id="352" name="COIL-training met U!REKA partners…"/>
          <p:cNvSpPr txBox="1"/>
          <p:nvPr/>
        </p:nvSpPr>
        <p:spPr>
          <a:xfrm>
            <a:off x="3809999" y="3810000"/>
            <a:ext cx="19214424" cy="7666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457200">
              <a:spcBef>
                <a:spcPts val="2500"/>
              </a:spcBef>
              <a:defRPr sz="4000" b="1"/>
            </a:pPr>
            <a:r>
              <a:t>COIL-training met U!REKA partners</a:t>
            </a:r>
          </a:p>
          <a:p>
            <a:pPr marL="381000" indent="-381000" defTabSz="457200">
              <a:spcBef>
                <a:spcPts val="2500"/>
              </a:spcBef>
              <a:buSzPct val="100000"/>
              <a:buChar char="•"/>
              <a:defRPr sz="4000"/>
            </a:pPr>
            <a:r>
              <a:t>Volledige traject gebeurt online, in het Engels</a:t>
            </a:r>
          </a:p>
          <a:p>
            <a:pPr marL="381000" indent="-381000" defTabSz="457200">
              <a:spcBef>
                <a:spcPts val="2500"/>
              </a:spcBef>
              <a:buSzPct val="100000"/>
              <a:buChar char="•"/>
              <a:defRPr sz="4000"/>
            </a:pPr>
            <a:r>
              <a:t>Geleid door internationale COIL-expert Eva Haug </a:t>
            </a:r>
            <a:r>
              <a:rPr baseline="31999"/>
              <a:t>(HvA)</a:t>
            </a:r>
          </a:p>
          <a:p>
            <a:pPr marL="381000" indent="-381000" defTabSz="457200">
              <a:spcBef>
                <a:spcPts val="2500"/>
              </a:spcBef>
              <a:buSzPct val="100000"/>
              <a:buChar char="•"/>
              <a:defRPr sz="4000"/>
            </a:pPr>
            <a:r>
              <a:t>Al 2 volledige trajecten doorlopen in  2021 en 2022</a:t>
            </a:r>
          </a:p>
          <a:p>
            <a:pPr marL="1282700" lvl="1" indent="-381000" defTabSz="457200">
              <a:spcBef>
                <a:spcPts val="2500"/>
              </a:spcBef>
              <a:buClr>
                <a:srgbClr val="000000"/>
              </a:buClr>
              <a:buSzPct val="100000"/>
              <a:buAutoNum type="arabicPeriod"/>
              <a:defRPr sz="4000"/>
            </a:pPr>
            <a:r>
              <a:t> Introductie: COIL methodiek</a:t>
            </a:r>
          </a:p>
          <a:p>
            <a:pPr marL="1282700" lvl="1" indent="-381000" defTabSz="457200">
              <a:spcBef>
                <a:spcPts val="2500"/>
              </a:spcBef>
              <a:buClr>
                <a:srgbClr val="000000"/>
              </a:buClr>
              <a:buSzPct val="100000"/>
              <a:buAutoNum type="arabicPeriod"/>
              <a:defRPr sz="4000"/>
            </a:pPr>
            <a:r>
              <a:t> Design sessies: ontwerpsessies met internationale partners</a:t>
            </a:r>
          </a:p>
          <a:p>
            <a:pPr indent="609600" defTabSz="457200">
              <a:spcBef>
                <a:spcPts val="2500"/>
              </a:spcBef>
              <a:defRPr sz="4000" b="1"/>
            </a:pPr>
            <a:endParaRPr/>
          </a:p>
          <a:p>
            <a:pPr defTabSz="457200">
              <a:spcBef>
                <a:spcPts val="2500"/>
              </a:spcBef>
              <a:defRPr sz="4000" b="1"/>
            </a:pPr>
            <a:r>
              <a:t>Gezamenlijk uitwerken van COIL</a:t>
            </a:r>
          </a:p>
          <a:p>
            <a:pPr marL="381000" indent="-381000" defTabSz="457200">
              <a:spcBef>
                <a:spcPts val="2500"/>
              </a:spcBef>
              <a:buSzPct val="100000"/>
              <a:buChar char="•"/>
              <a:defRPr sz="4000"/>
            </a:pPr>
            <a:r>
              <a:t>Al enkele </a:t>
            </a:r>
            <a:r>
              <a:rPr i="1"/>
              <a:t>‘good practices’ </a:t>
            </a:r>
            <a:r>
              <a:t>(minimaal 5 in de steigers)</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Body Level One…"/>
          <p:cNvSpPr txBox="1">
            <a:spLocks noGrp="1"/>
          </p:cNvSpPr>
          <p:nvPr>
            <p:ph type="body" idx="1"/>
          </p:nvPr>
        </p:nvSpPr>
        <p:spPr>
          <a:xfrm>
            <a:off x="3809999" y="3278371"/>
            <a:ext cx="19765370" cy="8786902"/>
          </a:xfrm>
          <a:prstGeom prst="rect">
            <a:avLst/>
          </a:prstGeom>
        </p:spPr>
        <p:txBody>
          <a:bodyPr lIns="0" tIns="0" rIns="0" bIns="0">
            <a:normAutofit lnSpcReduction="10000"/>
          </a:bodyPr>
          <a:lstStyle/>
          <a:p>
            <a:pPr defTabSz="457200">
              <a:spcBef>
                <a:spcPts val="1500"/>
              </a:spcBef>
              <a:defRPr sz="3000" u="sng">
                <a:solidFill>
                  <a:srgbClr val="005089"/>
                </a:solidFill>
                <a:uFill>
                  <a:solidFill>
                    <a:srgbClr val="0563C1"/>
                  </a:solidFill>
                </a:uFill>
              </a:defRPr>
            </a:pPr>
            <a:r>
              <a:rPr>
                <a:solidFill>
                  <a:srgbClr val="0000FF"/>
                </a:solidFill>
                <a:uFill>
                  <a:solidFill>
                    <a:srgbClr val="0000FF"/>
                  </a:solidFill>
                </a:uFill>
                <a:hlinkClick r:id="rId2"/>
              </a:rPr>
              <a:t>www.oecd.org/pisa/Handbook-PISA-2018-Global-Competence.pdf</a:t>
            </a:r>
            <a:r>
              <a:rPr u="none">
                <a:solidFill>
                  <a:srgbClr val="000000"/>
                </a:solidFill>
                <a:uFill>
                  <a:solidFill>
                    <a:srgbClr val="0000EE"/>
                  </a:solidFill>
                </a:uFill>
              </a:rPr>
              <a:t>  </a:t>
            </a:r>
            <a:r>
              <a:rPr u="none" baseline="31999">
                <a:solidFill>
                  <a:srgbClr val="000000"/>
                </a:solidFill>
                <a:uFill>
                  <a:solidFill>
                    <a:srgbClr val="0000EE"/>
                  </a:solidFill>
                </a:uFill>
              </a:rPr>
              <a:t>geconsulteerd op 04/05/2022</a:t>
            </a:r>
            <a:endParaRPr baseline="31999">
              <a:uFill>
                <a:solidFill>
                  <a:srgbClr val="0000EE"/>
                </a:solidFill>
              </a:uFill>
            </a:endParaRPr>
          </a:p>
          <a:p>
            <a:pPr defTabSz="457200">
              <a:spcBef>
                <a:spcPts val="1500"/>
              </a:spcBef>
              <a:defRPr sz="3000" u="sng">
                <a:solidFill>
                  <a:srgbClr val="005089"/>
                </a:solidFill>
                <a:uFill>
                  <a:solidFill>
                    <a:srgbClr val="0563C1"/>
                  </a:solidFill>
                </a:uFill>
              </a:defRPr>
            </a:pPr>
            <a:r>
              <a:rPr>
                <a:solidFill>
                  <a:srgbClr val="0000FF"/>
                </a:solidFill>
                <a:uFill>
                  <a:solidFill>
                    <a:srgbClr val="0000FF"/>
                  </a:solidFill>
                </a:uFill>
                <a:hlinkClick r:id="rId3"/>
              </a:rPr>
              <a:t>www.oecd.org/pisa/innovation/global-competence/</a:t>
            </a:r>
            <a:r>
              <a:rPr u="none">
                <a:uFill>
                  <a:solidFill>
                    <a:srgbClr val="0000EE"/>
                  </a:solidFill>
                </a:uFill>
              </a:rPr>
              <a:t> </a:t>
            </a:r>
            <a:r>
              <a:rPr u="none" baseline="31999">
                <a:solidFill>
                  <a:srgbClr val="000000"/>
                </a:solidFill>
                <a:uFill>
                  <a:solidFill>
                    <a:srgbClr val="0000EE"/>
                  </a:solidFill>
                </a:uFill>
              </a:rPr>
              <a:t>geconsulteerd op 04/05/2022</a:t>
            </a:r>
            <a:endParaRPr>
              <a:uFill>
                <a:solidFill>
                  <a:srgbClr val="0000EE"/>
                </a:solidFill>
              </a:uFill>
            </a:endParaRPr>
          </a:p>
          <a:p>
            <a:pPr defTabSz="457200">
              <a:spcBef>
                <a:spcPts val="1500"/>
              </a:spcBef>
              <a:defRPr sz="3000" u="sng">
                <a:solidFill>
                  <a:srgbClr val="005089"/>
                </a:solidFill>
                <a:uFill>
                  <a:solidFill>
                    <a:srgbClr val="0563C1"/>
                  </a:solidFill>
                </a:uFill>
              </a:defRPr>
            </a:pPr>
            <a:r>
              <a:rPr>
                <a:solidFill>
                  <a:srgbClr val="0000FF"/>
                </a:solidFill>
                <a:uFill>
                  <a:solidFill>
                    <a:srgbClr val="0000FF"/>
                  </a:solidFill>
                </a:uFill>
                <a:hlinkClick r:id="rId4"/>
              </a:rPr>
              <a:t>www.oecd-ilibrary.org/docserver/043fc3b0-en.pdf</a:t>
            </a:r>
            <a:r>
              <a:rPr u="none">
                <a:uFill>
                  <a:solidFill>
                    <a:srgbClr val="0000EE"/>
                  </a:solidFill>
                </a:uFill>
              </a:rPr>
              <a:t> </a:t>
            </a:r>
            <a:r>
              <a:rPr u="none" baseline="31999">
                <a:solidFill>
                  <a:srgbClr val="000000"/>
                </a:solidFill>
                <a:uFill>
                  <a:solidFill>
                    <a:srgbClr val="0000EE"/>
                  </a:solidFill>
                </a:uFill>
              </a:rPr>
              <a:t>geconsulteerd op 04/05/2022</a:t>
            </a:r>
            <a:endParaRPr baseline="31999">
              <a:uFill>
                <a:solidFill>
                  <a:srgbClr val="0000EE"/>
                </a:solidFill>
              </a:uFill>
            </a:endParaRPr>
          </a:p>
          <a:p>
            <a:pPr defTabSz="457200">
              <a:spcBef>
                <a:spcPts val="1500"/>
              </a:spcBef>
              <a:defRPr sz="3000" u="sng">
                <a:solidFill>
                  <a:srgbClr val="005089"/>
                </a:solidFill>
                <a:uFill>
                  <a:solidFill>
                    <a:srgbClr val="0563C1"/>
                  </a:solidFill>
                </a:uFill>
              </a:defRPr>
            </a:pPr>
            <a:r>
              <a:rPr>
                <a:solidFill>
                  <a:srgbClr val="0000FF"/>
                </a:solidFill>
                <a:uFill>
                  <a:solidFill>
                    <a:srgbClr val="0000FF"/>
                  </a:solidFill>
                </a:uFill>
                <a:hlinkClick r:id="rId5"/>
              </a:rPr>
              <a:t>www.uu.nl/nieuws/adolescenten-en-de-nieuwe-uitdagingen-van-de-21e-eeuw</a:t>
            </a:r>
            <a:r>
              <a:rPr u="none">
                <a:uFill>
                  <a:solidFill>
                    <a:srgbClr val="0000EE"/>
                  </a:solidFill>
                </a:uFill>
              </a:rPr>
              <a:t> </a:t>
            </a:r>
            <a:r>
              <a:rPr u="none" baseline="31999">
                <a:solidFill>
                  <a:srgbClr val="000000"/>
                </a:solidFill>
                <a:uFill>
                  <a:solidFill>
                    <a:srgbClr val="0000EE"/>
                  </a:solidFill>
                </a:uFill>
              </a:rPr>
              <a:t>geconsulteerd op 04/05/2022</a:t>
            </a:r>
            <a:endParaRPr>
              <a:uFill>
                <a:solidFill>
                  <a:srgbClr val="0000EE"/>
                </a:solidFill>
              </a:uFill>
            </a:endParaRPr>
          </a:p>
          <a:p>
            <a:pPr defTabSz="457200">
              <a:spcBef>
                <a:spcPts val="1500"/>
              </a:spcBef>
              <a:defRPr sz="3000" u="sng">
                <a:solidFill>
                  <a:srgbClr val="005089"/>
                </a:solidFill>
                <a:uFill>
                  <a:solidFill>
                    <a:srgbClr val="0563C1"/>
                  </a:solidFill>
                </a:uFill>
              </a:defRPr>
            </a:pPr>
            <a:r>
              <a:rPr>
                <a:solidFill>
                  <a:srgbClr val="0000FF"/>
                </a:solidFill>
                <a:uFill>
                  <a:solidFill>
                    <a:srgbClr val="0000FF"/>
                  </a:solidFill>
                </a:uFill>
                <a:hlinkClick r:id="rId6"/>
              </a:rPr>
              <a:t>intouchhrm.nl/loopbaancoaching/21st-century-skills-zijn-jouw-medewerkers-future-proof/</a:t>
            </a:r>
            <a:r>
              <a:rPr u="none">
                <a:uFill>
                  <a:solidFill>
                    <a:srgbClr val="0000EE"/>
                  </a:solidFill>
                </a:uFill>
              </a:rPr>
              <a:t> </a:t>
            </a:r>
            <a:r>
              <a:rPr u="none" baseline="31999">
                <a:solidFill>
                  <a:srgbClr val="000000"/>
                </a:solidFill>
                <a:uFill>
                  <a:solidFill>
                    <a:srgbClr val="0000EE"/>
                  </a:solidFill>
                </a:uFill>
              </a:rPr>
              <a:t>geconsulteerd op 04/05/2022</a:t>
            </a:r>
            <a:endParaRPr baseline="31999">
              <a:uFill>
                <a:solidFill>
                  <a:srgbClr val="0000EE"/>
                </a:solidFill>
              </a:uFill>
            </a:endParaRPr>
          </a:p>
          <a:p>
            <a:pPr defTabSz="457200">
              <a:spcBef>
                <a:spcPts val="1500"/>
              </a:spcBef>
              <a:defRPr sz="3000" u="sng">
                <a:solidFill>
                  <a:srgbClr val="005089"/>
                </a:solidFill>
                <a:uFill>
                  <a:solidFill>
                    <a:srgbClr val="0563C1"/>
                  </a:solidFill>
                </a:uFill>
              </a:defRPr>
            </a:pPr>
            <a:r>
              <a:rPr>
                <a:solidFill>
                  <a:srgbClr val="0000FF"/>
                </a:solidFill>
                <a:uFill>
                  <a:solidFill>
                    <a:srgbClr val="0000FF"/>
                  </a:solidFill>
                </a:uFill>
                <a:hlinkClick r:id="rId7"/>
              </a:rPr>
              <a:t>www.battelleforkids.org/networks/p21</a:t>
            </a:r>
            <a:r>
              <a:rPr u="none">
                <a:uFill>
                  <a:solidFill>
                    <a:srgbClr val="0000EE"/>
                  </a:solidFill>
                </a:uFill>
              </a:rPr>
              <a:t> </a:t>
            </a:r>
            <a:r>
              <a:rPr u="none" baseline="31999">
                <a:solidFill>
                  <a:srgbClr val="000000"/>
                </a:solidFill>
                <a:uFill>
                  <a:solidFill>
                    <a:srgbClr val="0000EE"/>
                  </a:solidFill>
                </a:uFill>
              </a:rPr>
              <a:t>geconsulteerd op 3/5/202</a:t>
            </a:r>
            <a:r>
              <a:rPr u="none" baseline="31999">
                <a:uFill>
                  <a:solidFill>
                    <a:srgbClr val="0000EE"/>
                  </a:solidFill>
                </a:uFill>
              </a:rPr>
              <a:t>2</a:t>
            </a:r>
            <a:endParaRPr>
              <a:uFill>
                <a:solidFill>
                  <a:srgbClr val="0000EE"/>
                </a:solidFill>
              </a:uFill>
            </a:endParaRPr>
          </a:p>
          <a:p>
            <a:pPr defTabSz="457200">
              <a:spcBef>
                <a:spcPts val="1500"/>
              </a:spcBef>
              <a:defRPr sz="3000" u="sng">
                <a:solidFill>
                  <a:srgbClr val="005089"/>
                </a:solidFill>
                <a:uFill>
                  <a:solidFill>
                    <a:srgbClr val="0563C1"/>
                  </a:solidFill>
                </a:uFill>
              </a:defRPr>
            </a:pPr>
            <a:r>
              <a:rPr>
                <a:solidFill>
                  <a:srgbClr val="0000FF"/>
                </a:solidFill>
                <a:uFill>
                  <a:solidFill>
                    <a:srgbClr val="0000FF"/>
                  </a:solidFill>
                </a:uFill>
                <a:hlinkClick r:id="rId8"/>
              </a:rPr>
              <a:t>www.oph.fi/sites/default/files/documents/32427_faktaa_1_2014_hidden_competences.pdf</a:t>
            </a:r>
            <a:r>
              <a:rPr u="none">
                <a:uFill>
                  <a:solidFill>
                    <a:srgbClr val="0000EE"/>
                  </a:solidFill>
                </a:uFill>
              </a:rPr>
              <a:t> </a:t>
            </a:r>
            <a:r>
              <a:rPr u="none" baseline="31999">
                <a:solidFill>
                  <a:srgbClr val="000000"/>
                </a:solidFill>
                <a:uFill>
                  <a:solidFill>
                    <a:srgbClr val="0000EE"/>
                  </a:solidFill>
                </a:uFill>
              </a:rPr>
              <a:t>geconsulteerd op 03/05/2022</a:t>
            </a:r>
            <a:endParaRPr>
              <a:uFill>
                <a:solidFill>
                  <a:srgbClr val="0000EE"/>
                </a:solidFill>
              </a:uFill>
            </a:endParaRPr>
          </a:p>
          <a:p>
            <a:pPr defTabSz="457200">
              <a:spcBef>
                <a:spcPts val="1500"/>
              </a:spcBef>
              <a:defRPr sz="3000" u="sng">
                <a:solidFill>
                  <a:srgbClr val="005089"/>
                </a:solidFill>
                <a:uFill>
                  <a:solidFill>
                    <a:srgbClr val="0000EE"/>
                  </a:solidFill>
                </a:uFill>
              </a:defRPr>
            </a:pPr>
            <a:r>
              <a:rPr>
                <a:solidFill>
                  <a:srgbClr val="0000FF"/>
                </a:solidFill>
                <a:uFill>
                  <a:solidFill>
                    <a:srgbClr val="0000FF"/>
                  </a:solidFill>
                </a:uFill>
                <a:hlinkClick r:id="rId9"/>
              </a:rPr>
              <a:t>www.ureka.eu/</a:t>
            </a:r>
            <a:r>
              <a:rPr u="none">
                <a:uFillTx/>
              </a:rPr>
              <a:t> </a:t>
            </a:r>
            <a:r>
              <a:rPr u="none" baseline="31999">
                <a:solidFill>
                  <a:srgbClr val="000000"/>
                </a:solidFill>
                <a:uFillTx/>
              </a:rPr>
              <a:t>geconsulteerd op 03/05/2022</a:t>
            </a:r>
          </a:p>
          <a:p>
            <a:pPr defTabSz="457200">
              <a:spcBef>
                <a:spcPts val="1500"/>
              </a:spcBef>
              <a:defRPr sz="3000" u="sng">
                <a:solidFill>
                  <a:srgbClr val="005089"/>
                </a:solidFill>
                <a:uFill>
                  <a:solidFill>
                    <a:srgbClr val="0563C1"/>
                  </a:solidFill>
                </a:uFill>
              </a:defRPr>
            </a:pPr>
            <a:r>
              <a:rPr>
                <a:solidFill>
                  <a:srgbClr val="0000FF"/>
                </a:solidFill>
                <a:uFill>
                  <a:solidFill>
                    <a:srgbClr val="0000FF"/>
                  </a:solidFill>
                </a:uFill>
                <a:hlinkClick r:id="rId10"/>
              </a:rPr>
              <a:t>groenkennisnet.nl/nieuwsitem/internationale-competenties-realisatie-in-de-praktijk-1</a:t>
            </a:r>
            <a:r>
              <a:rPr u="none">
                <a:uFill>
                  <a:solidFill>
                    <a:srgbClr val="0000EE"/>
                  </a:solidFill>
                </a:uFill>
              </a:rPr>
              <a:t> </a:t>
            </a:r>
            <a:r>
              <a:rPr u="none" baseline="31999">
                <a:solidFill>
                  <a:srgbClr val="000000"/>
                </a:solidFill>
                <a:uFill>
                  <a:solidFill>
                    <a:srgbClr val="0000EE"/>
                  </a:solidFill>
                </a:uFill>
              </a:rPr>
              <a:t>geconsulteerd op 06/06/2022</a:t>
            </a:r>
            <a:endParaRPr baseline="31999">
              <a:uFill>
                <a:solidFill>
                  <a:srgbClr val="0000EE"/>
                </a:solidFill>
              </a:uFill>
            </a:endParaRPr>
          </a:p>
          <a:p>
            <a:pPr defTabSz="457200">
              <a:spcBef>
                <a:spcPts val="1500"/>
              </a:spcBef>
              <a:defRPr sz="3000">
                <a:solidFill>
                  <a:srgbClr val="005089"/>
                </a:solidFill>
              </a:defRPr>
            </a:pPr>
            <a:r>
              <a:t>EAIE Online Academy -Launching Virtual Exchange at your institution </a:t>
            </a:r>
            <a:r>
              <a:rPr baseline="31999">
                <a:solidFill>
                  <a:srgbClr val="000000"/>
                </a:solidFill>
              </a:rPr>
              <a:t>(14 en 16 April 2021)</a:t>
            </a:r>
          </a:p>
          <a:p>
            <a:pPr defTabSz="457200">
              <a:spcBef>
                <a:spcPts val="1500"/>
              </a:spcBef>
              <a:defRPr sz="3000">
                <a:solidFill>
                  <a:srgbClr val="005089"/>
                </a:solidFill>
              </a:defRPr>
            </a:pPr>
            <a:r>
              <a:t>COIL introduction workshop HOGENT &amp; U!REKA partners </a:t>
            </a:r>
            <a:r>
              <a:rPr baseline="31999">
                <a:solidFill>
                  <a:srgbClr val="000000"/>
                </a:solidFill>
              </a:rPr>
              <a:t>(april 2021)</a:t>
            </a:r>
            <a:endParaRPr>
              <a:solidFill>
                <a:srgbClr val="000000"/>
              </a:solidFill>
            </a:endParaRPr>
          </a:p>
          <a:p>
            <a:pPr defTabSz="457200">
              <a:spcBef>
                <a:spcPts val="1500"/>
              </a:spcBef>
              <a:defRPr sz="3000">
                <a:solidFill>
                  <a:srgbClr val="005089"/>
                </a:solidFill>
              </a:defRPr>
            </a:pPr>
            <a:r>
              <a:t>I@home always matters, U!REKA conferentie </a:t>
            </a:r>
            <a:r>
              <a:rPr baseline="31999">
                <a:solidFill>
                  <a:srgbClr val="000000"/>
                </a:solidFill>
              </a:rPr>
              <a:t>(mei 2022)</a:t>
            </a:r>
          </a:p>
          <a:p>
            <a:pPr defTabSz="457200">
              <a:spcBef>
                <a:spcPts val="1500"/>
              </a:spcBef>
              <a:defRPr sz="3000">
                <a:solidFill>
                  <a:srgbClr val="005089"/>
                </a:solidFill>
              </a:defRPr>
            </a:pPr>
            <a:r>
              <a:t>Strategisch plan HOGENT 2017-2022 </a:t>
            </a:r>
            <a:r>
              <a:rPr baseline="31999">
                <a:solidFill>
                  <a:srgbClr val="000000"/>
                </a:solidFill>
              </a:rPr>
              <a:t>(IO/B/2017/ONDW/51981)</a:t>
            </a:r>
          </a:p>
          <a:p>
            <a:pPr defTabSz="457200">
              <a:spcBef>
                <a:spcPts val="1500"/>
              </a:spcBef>
              <a:defRPr sz="3000">
                <a:solidFill>
                  <a:srgbClr val="005089"/>
                </a:solidFill>
              </a:defRPr>
            </a:pPr>
            <a:r>
              <a:t>Beleidsplan internationalisering 2020 </a:t>
            </a:r>
            <a:r>
              <a:rPr baseline="31999">
                <a:solidFill>
                  <a:srgbClr val="000000"/>
                </a:solidFill>
              </a:rPr>
              <a:t>(BC/B/2020/ONDW/9016)</a:t>
            </a:r>
          </a:p>
        </p:txBody>
      </p:sp>
      <p:sp>
        <p:nvSpPr>
          <p:cNvPr id="361" name="Titel van de slide max 1 lijn"/>
          <p:cNvSpPr txBox="1"/>
          <p:nvPr/>
        </p:nvSpPr>
        <p:spPr>
          <a:xfrm>
            <a:off x="3803702" y="1206500"/>
            <a:ext cx="23525987" cy="9254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defTabSz="2438337">
              <a:lnSpc>
                <a:spcPct val="80000"/>
              </a:lnSpc>
              <a:defRPr sz="6500" b="1">
                <a:solidFill>
                  <a:srgbClr val="005089"/>
                </a:solidFill>
              </a:defRPr>
            </a:lvl1pPr>
          </a:lstStyle>
          <a:p>
            <a:r>
              <a:t>Bronnen</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Dianummer"/>
          <p:cNvSpPr txBox="1">
            <a:spLocks noGrp="1"/>
          </p:cNvSpPr>
          <p:nvPr>
            <p:ph type="sldNum" sz="quarter" idx="4294967295"/>
          </p:nvPr>
        </p:nvSpPr>
        <p:spPr>
          <a:xfrm>
            <a:off x="23163338" y="13070207"/>
            <a:ext cx="396826" cy="385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b="0"/>
            </a:lvl1pPr>
          </a:lstStyle>
          <a:p>
            <a:fld id="{86CB4B4D-7CA3-9044-876B-883B54F8677D}" type="slidenum">
              <a:t>42</a:t>
            </a:fld>
            <a:endParaRPr/>
          </a:p>
        </p:txBody>
      </p:sp>
      <p:sp>
        <p:nvSpPr>
          <p:cNvPr id="364" name="Rechthoek"/>
          <p:cNvSpPr/>
          <p:nvPr/>
        </p:nvSpPr>
        <p:spPr>
          <a:xfrm>
            <a:off x="753531" y="10024984"/>
            <a:ext cx="4613087" cy="2556970"/>
          </a:xfrm>
          <a:prstGeom prst="rect">
            <a:avLst/>
          </a:prstGeom>
          <a:solidFill>
            <a:srgbClr val="FFFFFF"/>
          </a:solidFill>
          <a:ln w="12700">
            <a:miter lim="400000"/>
          </a:ln>
        </p:spPr>
        <p:txBody>
          <a:bodyPr lIns="91438" tIns="91438" rIns="91438" bIns="91438" anchor="ctr"/>
          <a:lstStyle/>
          <a:p>
            <a:endParaRPr/>
          </a:p>
        </p:txBody>
      </p:sp>
      <p:sp>
        <p:nvSpPr>
          <p:cNvPr id="365" name="Rechthoek"/>
          <p:cNvSpPr/>
          <p:nvPr/>
        </p:nvSpPr>
        <p:spPr>
          <a:xfrm>
            <a:off x="-215373" y="12785118"/>
            <a:ext cx="24618776" cy="2556969"/>
          </a:xfrm>
          <a:prstGeom prst="rect">
            <a:avLst/>
          </a:prstGeom>
          <a:solidFill>
            <a:srgbClr val="FCC13F"/>
          </a:solidFill>
          <a:ln w="12700">
            <a:miter lim="400000"/>
          </a:ln>
        </p:spPr>
        <p:txBody>
          <a:bodyPr lIns="91438" tIns="91438" rIns="91438" bIns="91438" anchor="ctr"/>
          <a:lstStyle/>
          <a:p>
            <a:endParaRPr/>
          </a:p>
        </p:txBody>
      </p:sp>
      <p:pic>
        <p:nvPicPr>
          <p:cNvPr id="366" name="Afbeelding" descr="Afbeelding"/>
          <p:cNvPicPr>
            <a:picLocks noChangeAspect="1"/>
          </p:cNvPicPr>
          <p:nvPr/>
        </p:nvPicPr>
        <p:blipFill>
          <a:blip r:embed="rId2"/>
          <a:stretch>
            <a:fillRect/>
          </a:stretch>
        </p:blipFill>
        <p:spPr>
          <a:xfrm>
            <a:off x="-237067" y="8910636"/>
            <a:ext cx="24384002" cy="4453678"/>
          </a:xfrm>
          <a:prstGeom prst="rect">
            <a:avLst/>
          </a:prstGeom>
          <a:ln w="12700">
            <a:miter lim="400000"/>
          </a:ln>
        </p:spPr>
      </p:pic>
      <p:pic>
        <p:nvPicPr>
          <p:cNvPr id="367" name="Afbeelding" descr="Afbeelding"/>
          <p:cNvPicPr>
            <a:picLocks noChangeAspect="1"/>
          </p:cNvPicPr>
          <p:nvPr/>
        </p:nvPicPr>
        <p:blipFill>
          <a:blip r:embed="rId3"/>
          <a:stretch>
            <a:fillRect/>
          </a:stretch>
        </p:blipFill>
        <p:spPr>
          <a:xfrm>
            <a:off x="762388" y="5677604"/>
            <a:ext cx="5973835" cy="2360792"/>
          </a:xfrm>
          <a:prstGeom prst="rect">
            <a:avLst/>
          </a:prstGeom>
          <a:ln w="12700">
            <a:miter lim="400000"/>
          </a:ln>
        </p:spPr>
      </p:pic>
      <p:sp>
        <p:nvSpPr>
          <p:cNvPr id="368" name="Blikopener"/>
          <p:cNvSpPr txBox="1"/>
          <p:nvPr/>
        </p:nvSpPr>
        <p:spPr>
          <a:xfrm>
            <a:off x="-3907372" y="1271463"/>
            <a:ext cx="10658416" cy="10183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r" defTabSz="2438337">
              <a:defRPr sz="4500" b="1">
                <a:solidFill>
                  <a:srgbClr val="ED4E53"/>
                </a:solidFill>
              </a:defRPr>
            </a:pPr>
            <a:r>
              <a:t>Idee-doos-moment</a:t>
            </a:r>
          </a:p>
          <a:p>
            <a:pPr algn="r" defTabSz="2438337">
              <a:defRPr sz="2500"/>
            </a:pPr>
            <a:r>
              <a:t>Gent - 20 juni 2022</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Slide Number"/>
          <p:cNvSpPr txBox="1">
            <a:spLocks noGrp="1"/>
          </p:cNvSpPr>
          <p:nvPr>
            <p:ph type="sldNum" sz="quarter" idx="4294967295"/>
          </p:nvPr>
        </p:nvSpPr>
        <p:spPr>
          <a:xfrm>
            <a:off x="23233970" y="13070207"/>
            <a:ext cx="255563" cy="385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pic>
        <p:nvPicPr>
          <p:cNvPr id="102" name="Afbeelding" descr="Afbeelding"/>
          <p:cNvPicPr>
            <a:picLocks noChangeAspect="1"/>
          </p:cNvPicPr>
          <p:nvPr/>
        </p:nvPicPr>
        <p:blipFill>
          <a:blip r:embed="rId3"/>
          <a:stretch>
            <a:fillRect/>
          </a:stretch>
        </p:blipFill>
        <p:spPr>
          <a:xfrm>
            <a:off x="3474739" y="1908397"/>
            <a:ext cx="20648648" cy="989920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chthoek"/>
          <p:cNvSpPr/>
          <p:nvPr/>
        </p:nvSpPr>
        <p:spPr>
          <a:xfrm>
            <a:off x="8499994" y="5931060"/>
            <a:ext cx="4137348" cy="3025957"/>
          </a:xfrm>
          <a:prstGeom prst="rect">
            <a:avLst/>
          </a:prstGeom>
          <a:gradFill>
            <a:gsLst>
              <a:gs pos="0">
                <a:srgbClr val="005089">
                  <a:alpha val="83461"/>
                </a:srgbClr>
              </a:gs>
              <a:gs pos="19769">
                <a:srgbClr val="2E8EBF">
                  <a:alpha val="83461"/>
                </a:srgbClr>
              </a:gs>
              <a:gs pos="100000">
                <a:srgbClr val="5BCBF5">
                  <a:alpha val="83461"/>
                </a:srgbClr>
              </a:gs>
            </a:gsLst>
            <a:lin ang="5400000"/>
          </a:gradFill>
          <a:ln w="12700">
            <a:miter lim="400000"/>
          </a:ln>
        </p:spPr>
        <p:txBody>
          <a:bodyPr lIns="91438" tIns="91438" rIns="91438" bIns="91438" anchor="ctr"/>
          <a:lstStyle/>
          <a:p>
            <a:pPr>
              <a:defRPr>
                <a:solidFill>
                  <a:srgbClr val="5BCBF5"/>
                </a:solidFill>
              </a:defRPr>
            </a:pPr>
            <a:endParaRPr/>
          </a:p>
        </p:txBody>
      </p:sp>
      <p:sp>
        <p:nvSpPr>
          <p:cNvPr id="107" name="Rechthoek"/>
          <p:cNvSpPr/>
          <p:nvPr/>
        </p:nvSpPr>
        <p:spPr>
          <a:xfrm>
            <a:off x="17486813" y="5931060"/>
            <a:ext cx="4137350" cy="3025957"/>
          </a:xfrm>
          <a:prstGeom prst="rect">
            <a:avLst/>
          </a:prstGeom>
          <a:gradFill>
            <a:gsLst>
              <a:gs pos="0">
                <a:srgbClr val="005089">
                  <a:alpha val="83461"/>
                </a:srgbClr>
              </a:gs>
              <a:gs pos="19769">
                <a:srgbClr val="2E8EBF">
                  <a:alpha val="83461"/>
                </a:srgbClr>
              </a:gs>
              <a:gs pos="100000">
                <a:srgbClr val="5BCBF5">
                  <a:alpha val="83461"/>
                </a:srgbClr>
              </a:gs>
            </a:gsLst>
            <a:lin ang="5400000"/>
          </a:gradFill>
          <a:ln w="12700">
            <a:miter lim="400000"/>
          </a:ln>
        </p:spPr>
        <p:txBody>
          <a:bodyPr lIns="91438" tIns="91438" rIns="91438" bIns="91438" anchor="ctr"/>
          <a:lstStyle/>
          <a:p>
            <a:pPr>
              <a:defRPr>
                <a:solidFill>
                  <a:srgbClr val="5BCBF5"/>
                </a:solidFill>
              </a:defRPr>
            </a:pPr>
            <a:endParaRPr/>
          </a:p>
        </p:txBody>
      </p:sp>
      <p:sp>
        <p:nvSpPr>
          <p:cNvPr id="108" name="Rechthoek"/>
          <p:cNvSpPr/>
          <p:nvPr/>
        </p:nvSpPr>
        <p:spPr>
          <a:xfrm>
            <a:off x="3941169" y="5931060"/>
            <a:ext cx="4137348" cy="3025957"/>
          </a:xfrm>
          <a:prstGeom prst="rect">
            <a:avLst/>
          </a:prstGeom>
          <a:gradFill>
            <a:gsLst>
              <a:gs pos="0">
                <a:srgbClr val="005089">
                  <a:alpha val="83461"/>
                </a:srgbClr>
              </a:gs>
              <a:gs pos="19769">
                <a:srgbClr val="2E8EBF">
                  <a:alpha val="83461"/>
                </a:srgbClr>
              </a:gs>
              <a:gs pos="100000">
                <a:srgbClr val="5BCBF5">
                  <a:alpha val="83461"/>
                </a:srgbClr>
              </a:gs>
            </a:gsLst>
            <a:lin ang="5400000"/>
          </a:gradFill>
          <a:ln w="12700">
            <a:miter lim="400000"/>
          </a:ln>
        </p:spPr>
        <p:txBody>
          <a:bodyPr lIns="91438" tIns="91438" rIns="91438" bIns="91438" anchor="ctr"/>
          <a:lstStyle/>
          <a:p>
            <a:pPr>
              <a:defRPr>
                <a:solidFill>
                  <a:srgbClr val="5BCBF5"/>
                </a:solidFill>
              </a:defRPr>
            </a:pPr>
            <a:endParaRPr/>
          </a:p>
        </p:txBody>
      </p:sp>
      <p:sp>
        <p:nvSpPr>
          <p:cNvPr id="109" name="Rechthoek"/>
          <p:cNvSpPr/>
          <p:nvPr/>
        </p:nvSpPr>
        <p:spPr>
          <a:xfrm>
            <a:off x="13058818" y="5931060"/>
            <a:ext cx="4137348" cy="3025957"/>
          </a:xfrm>
          <a:prstGeom prst="rect">
            <a:avLst/>
          </a:prstGeom>
          <a:gradFill>
            <a:gsLst>
              <a:gs pos="0">
                <a:srgbClr val="005089">
                  <a:alpha val="83461"/>
                </a:srgbClr>
              </a:gs>
              <a:gs pos="19769">
                <a:srgbClr val="2E8EBF">
                  <a:alpha val="83461"/>
                </a:srgbClr>
              </a:gs>
              <a:gs pos="100000">
                <a:srgbClr val="5BCBF5">
                  <a:alpha val="83461"/>
                </a:srgbClr>
              </a:gs>
            </a:gsLst>
            <a:lin ang="5400000"/>
          </a:gradFill>
          <a:ln w="12700">
            <a:miter lim="400000"/>
          </a:ln>
        </p:spPr>
        <p:txBody>
          <a:bodyPr lIns="91438" tIns="91438" rIns="91438" bIns="91438" anchor="ctr"/>
          <a:lstStyle/>
          <a:p>
            <a:pPr>
              <a:defRPr>
                <a:solidFill>
                  <a:srgbClr val="5BCBF5"/>
                </a:solidFill>
              </a:defRPr>
            </a:pPr>
            <a:endParaRPr/>
          </a:p>
        </p:txBody>
      </p:sp>
      <p:sp>
        <p:nvSpPr>
          <p:cNvPr id="110" name="Titel van de slide max 1 lijn"/>
          <p:cNvSpPr txBox="1">
            <a:spLocks noGrp="1"/>
          </p:cNvSpPr>
          <p:nvPr>
            <p:ph type="body" sz="quarter" idx="1"/>
          </p:nvPr>
        </p:nvSpPr>
        <p:spPr>
          <a:xfrm>
            <a:off x="3786766" y="1291165"/>
            <a:ext cx="19752569" cy="1568004"/>
          </a:xfrm>
          <a:prstGeom prst="rect">
            <a:avLst/>
          </a:prstGeom>
        </p:spPr>
        <p:txBody>
          <a:bodyPr lIns="0" tIns="0" rIns="0" bIns="0"/>
          <a:lstStyle>
            <a:lvl1pPr defTabSz="2438337">
              <a:lnSpc>
                <a:spcPct val="80000"/>
              </a:lnSpc>
              <a:defRPr sz="6500" b="1">
                <a:solidFill>
                  <a:srgbClr val="005089"/>
                </a:solidFill>
              </a:defRPr>
            </a:lvl1pPr>
          </a:lstStyle>
          <a:p>
            <a:r>
              <a:t>Wat is COIL?</a:t>
            </a:r>
          </a:p>
        </p:txBody>
      </p:sp>
      <p:sp>
        <p:nvSpPr>
          <p:cNvPr id="111" name="Slide Number"/>
          <p:cNvSpPr txBox="1">
            <a:spLocks noGrp="1"/>
          </p:cNvSpPr>
          <p:nvPr>
            <p:ph type="sldNum" sz="quarter" idx="4294967295"/>
          </p:nvPr>
        </p:nvSpPr>
        <p:spPr>
          <a:xfrm>
            <a:off x="23233970" y="13070207"/>
            <a:ext cx="255563" cy="385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
        <p:nvSpPr>
          <p:cNvPr id="112" name="COLLABORATIVE…"/>
          <p:cNvSpPr txBox="1"/>
          <p:nvPr/>
        </p:nvSpPr>
        <p:spPr>
          <a:xfrm>
            <a:off x="4377266" y="6485070"/>
            <a:ext cx="3265154" cy="17147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gn="ctr">
              <a:defRPr sz="3000" b="1">
                <a:solidFill>
                  <a:srgbClr val="FFFFFF"/>
                </a:solidFill>
              </a:defRPr>
            </a:pPr>
            <a:r>
              <a:t>COLLABORATIVE</a:t>
            </a:r>
          </a:p>
          <a:p>
            <a:pPr algn="ctr">
              <a:defRPr sz="3000"/>
            </a:pPr>
            <a:endParaRPr/>
          </a:p>
          <a:p>
            <a:pPr algn="ctr">
              <a:defRPr sz="3000"/>
            </a:pPr>
            <a:r>
              <a:t>Samenwerking</a:t>
            </a:r>
          </a:p>
          <a:p>
            <a:pPr algn="ctr">
              <a:defRPr sz="3000"/>
            </a:pPr>
            <a:r>
              <a:t>Interactie</a:t>
            </a:r>
          </a:p>
        </p:txBody>
      </p:sp>
      <p:sp>
        <p:nvSpPr>
          <p:cNvPr id="113" name="ONLINE…"/>
          <p:cNvSpPr txBox="1"/>
          <p:nvPr/>
        </p:nvSpPr>
        <p:spPr>
          <a:xfrm>
            <a:off x="9022867" y="6485070"/>
            <a:ext cx="3091601" cy="12829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ctr">
              <a:defRPr sz="3000" b="1">
                <a:solidFill>
                  <a:srgbClr val="FFFFFF"/>
                </a:solidFill>
              </a:defRPr>
            </a:pPr>
            <a:r>
              <a:t>ONLINE</a:t>
            </a:r>
          </a:p>
          <a:p>
            <a:pPr algn="ctr">
              <a:defRPr sz="3000"/>
            </a:pPr>
            <a:endParaRPr/>
          </a:p>
          <a:p>
            <a:pPr algn="ctr">
              <a:defRPr sz="3000"/>
            </a:pPr>
            <a:r>
              <a:t>Online medium</a:t>
            </a:r>
          </a:p>
        </p:txBody>
      </p:sp>
      <p:sp>
        <p:nvSpPr>
          <p:cNvPr id="114" name="INTERNATIONAL…"/>
          <p:cNvSpPr txBox="1"/>
          <p:nvPr/>
        </p:nvSpPr>
        <p:spPr>
          <a:xfrm>
            <a:off x="13422045" y="6485070"/>
            <a:ext cx="3410893" cy="20703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gn="ctr">
              <a:defRPr sz="3000" b="1">
                <a:solidFill>
                  <a:srgbClr val="FFFFFF"/>
                </a:solidFill>
              </a:defRPr>
            </a:pPr>
            <a:r>
              <a:t>INTERNATIONAL</a:t>
            </a:r>
          </a:p>
          <a:p>
            <a:pPr algn="ctr">
              <a:defRPr sz="2700"/>
            </a:pPr>
            <a:r>
              <a:t>INTERCULTURAL</a:t>
            </a:r>
          </a:p>
          <a:p>
            <a:pPr algn="ctr">
              <a:defRPr sz="2700"/>
            </a:pPr>
            <a:r>
              <a:t>INTERDISCIPLINARY</a:t>
            </a:r>
          </a:p>
          <a:p>
            <a:pPr algn="ctr">
              <a:defRPr sz="3000"/>
            </a:pPr>
            <a:endParaRPr/>
          </a:p>
          <a:p>
            <a:pPr algn="ctr">
              <a:defRPr sz="3000"/>
            </a:pPr>
            <a:r>
              <a:t>ICOMS</a:t>
            </a:r>
          </a:p>
        </p:txBody>
      </p:sp>
      <p:sp>
        <p:nvSpPr>
          <p:cNvPr id="115" name="LEARNING…"/>
          <p:cNvSpPr txBox="1"/>
          <p:nvPr/>
        </p:nvSpPr>
        <p:spPr>
          <a:xfrm>
            <a:off x="18554316" y="6485070"/>
            <a:ext cx="2002347" cy="17147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gn="ctr">
              <a:defRPr sz="3000" b="1">
                <a:solidFill>
                  <a:srgbClr val="FFFFFF"/>
                </a:solidFill>
              </a:defRPr>
            </a:pPr>
            <a:r>
              <a:t>LEARNING</a:t>
            </a:r>
          </a:p>
          <a:p>
            <a:pPr algn="ctr">
              <a:defRPr sz="3000"/>
            </a:pPr>
            <a:endParaRPr/>
          </a:p>
          <a:p>
            <a:pPr algn="ctr">
              <a:defRPr sz="3000"/>
            </a:pPr>
            <a:r>
              <a:t>Reflectieve</a:t>
            </a:r>
            <a:br/>
            <a:r>
              <a:t>component</a:t>
            </a:r>
          </a:p>
        </p:txBody>
      </p:sp>
      <p:sp>
        <p:nvSpPr>
          <p:cNvPr id="116" name="C"/>
          <p:cNvSpPr txBox="1"/>
          <p:nvPr/>
        </p:nvSpPr>
        <p:spPr>
          <a:xfrm>
            <a:off x="5442016" y="4074726"/>
            <a:ext cx="1296163" cy="18856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8" tIns="91438" rIns="91438" bIns="91438">
            <a:spAutoFit/>
          </a:bodyPr>
          <a:lstStyle>
            <a:lvl1pPr>
              <a:defRPr sz="12000" b="1">
                <a:solidFill>
                  <a:srgbClr val="005089"/>
                </a:solidFill>
              </a:defRPr>
            </a:lvl1pPr>
          </a:lstStyle>
          <a:p>
            <a:r>
              <a:t>C</a:t>
            </a:r>
          </a:p>
        </p:txBody>
      </p:sp>
      <p:sp>
        <p:nvSpPr>
          <p:cNvPr id="117" name="O"/>
          <p:cNvSpPr txBox="1"/>
          <p:nvPr/>
        </p:nvSpPr>
        <p:spPr>
          <a:xfrm>
            <a:off x="9920586" y="4074726"/>
            <a:ext cx="1380995" cy="18856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8" tIns="91438" rIns="91438" bIns="91438">
            <a:spAutoFit/>
          </a:bodyPr>
          <a:lstStyle>
            <a:lvl1pPr>
              <a:defRPr sz="12000" b="1">
                <a:solidFill>
                  <a:srgbClr val="005089"/>
                </a:solidFill>
              </a:defRPr>
            </a:lvl1pPr>
          </a:lstStyle>
          <a:p>
            <a:r>
              <a:t>O</a:t>
            </a:r>
          </a:p>
        </p:txBody>
      </p:sp>
      <p:sp>
        <p:nvSpPr>
          <p:cNvPr id="118" name="I"/>
          <p:cNvSpPr txBox="1"/>
          <p:nvPr/>
        </p:nvSpPr>
        <p:spPr>
          <a:xfrm>
            <a:off x="14479411" y="4074726"/>
            <a:ext cx="618995" cy="18856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8" tIns="91438" rIns="91438" bIns="91438">
            <a:spAutoFit/>
          </a:bodyPr>
          <a:lstStyle>
            <a:lvl1pPr>
              <a:defRPr sz="12000" b="1">
                <a:solidFill>
                  <a:srgbClr val="005089"/>
                </a:solidFill>
              </a:defRPr>
            </a:lvl1pPr>
          </a:lstStyle>
          <a:p>
            <a:r>
              <a:t>I</a:t>
            </a:r>
          </a:p>
        </p:txBody>
      </p:sp>
      <p:sp>
        <p:nvSpPr>
          <p:cNvPr id="119" name="L"/>
          <p:cNvSpPr txBox="1"/>
          <p:nvPr/>
        </p:nvSpPr>
        <p:spPr>
          <a:xfrm>
            <a:off x="18907406" y="4074726"/>
            <a:ext cx="1126499" cy="18856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1438" tIns="91438" rIns="91438" bIns="91438">
            <a:spAutoFit/>
          </a:bodyPr>
          <a:lstStyle>
            <a:lvl1pPr>
              <a:defRPr sz="12000" b="1">
                <a:solidFill>
                  <a:srgbClr val="005089"/>
                </a:solidFill>
              </a:defRPr>
            </a:lvl1pPr>
          </a:lstStyle>
          <a:p>
            <a:r>
              <a:t>L</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itel van de slide max 1 lijn"/>
          <p:cNvSpPr txBox="1">
            <a:spLocks noGrp="1"/>
          </p:cNvSpPr>
          <p:nvPr>
            <p:ph type="body" sz="quarter" idx="1"/>
          </p:nvPr>
        </p:nvSpPr>
        <p:spPr>
          <a:xfrm>
            <a:off x="3786766" y="1291165"/>
            <a:ext cx="19752569" cy="1568004"/>
          </a:xfrm>
          <a:prstGeom prst="rect">
            <a:avLst/>
          </a:prstGeom>
        </p:spPr>
        <p:txBody>
          <a:bodyPr lIns="0" tIns="0" rIns="0" bIns="0"/>
          <a:lstStyle>
            <a:lvl1pPr defTabSz="2438337">
              <a:lnSpc>
                <a:spcPct val="80000"/>
              </a:lnSpc>
              <a:defRPr sz="6500" b="1">
                <a:solidFill>
                  <a:srgbClr val="005089"/>
                </a:solidFill>
              </a:defRPr>
            </a:lvl1pPr>
          </a:lstStyle>
          <a:p>
            <a:r>
              <a:t>Wat is COIL?</a:t>
            </a:r>
          </a:p>
        </p:txBody>
      </p:sp>
      <p:sp>
        <p:nvSpPr>
          <p:cNvPr id="124" name="Slide Number"/>
          <p:cNvSpPr txBox="1">
            <a:spLocks noGrp="1"/>
          </p:cNvSpPr>
          <p:nvPr>
            <p:ph type="sldNum" sz="quarter" idx="4294967295"/>
          </p:nvPr>
        </p:nvSpPr>
        <p:spPr>
          <a:xfrm>
            <a:off x="23233970" y="13070207"/>
            <a:ext cx="255563" cy="385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
        <p:nvSpPr>
          <p:cNvPr id="125" name="2 of meer lesgevers of instructoren…"/>
          <p:cNvSpPr txBox="1"/>
          <p:nvPr/>
        </p:nvSpPr>
        <p:spPr>
          <a:xfrm>
            <a:off x="3810000" y="3810000"/>
            <a:ext cx="8811512" cy="45667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defTabSz="457200">
              <a:lnSpc>
                <a:spcPct val="150000"/>
              </a:lnSpc>
              <a:defRPr sz="4500"/>
            </a:pPr>
            <a:r>
              <a:t>2 of meer lesgevers of instructoren</a:t>
            </a:r>
          </a:p>
          <a:p>
            <a:pPr defTabSz="457200">
              <a:lnSpc>
                <a:spcPct val="150000"/>
              </a:lnSpc>
              <a:defRPr sz="4500"/>
            </a:pPr>
            <a:r>
              <a:t>2 of meer groepen studenten</a:t>
            </a:r>
          </a:p>
          <a:p>
            <a:pPr defTabSz="457200">
              <a:lnSpc>
                <a:spcPct val="150000"/>
              </a:lnSpc>
              <a:defRPr sz="4500"/>
            </a:pPr>
            <a:r>
              <a:t>2 of meer instellingen</a:t>
            </a:r>
          </a:p>
          <a:p>
            <a:pPr defTabSz="457200">
              <a:lnSpc>
                <a:spcPct val="150000"/>
              </a:lnSpc>
              <a:defRPr sz="4500"/>
            </a:pPr>
            <a:r>
              <a:t>2 of meer culturen</a:t>
            </a:r>
          </a:p>
          <a:p>
            <a:pPr defTabSz="457200">
              <a:lnSpc>
                <a:spcPct val="150000"/>
              </a:lnSpc>
              <a:defRPr sz="4500"/>
            </a:pPr>
            <a:r>
              <a:t>(2 talen)</a:t>
            </a:r>
          </a:p>
        </p:txBody>
      </p:sp>
      <p:sp>
        <p:nvSpPr>
          <p:cNvPr id="126" name="1 project…"/>
          <p:cNvSpPr txBox="1"/>
          <p:nvPr/>
        </p:nvSpPr>
        <p:spPr>
          <a:xfrm>
            <a:off x="15120906" y="3826933"/>
            <a:ext cx="8463534" cy="5547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defTabSz="457200">
              <a:lnSpc>
                <a:spcPct val="150000"/>
              </a:lnSpc>
              <a:defRPr sz="4500"/>
            </a:pPr>
            <a:r>
              <a:t>1 project</a:t>
            </a:r>
          </a:p>
          <a:p>
            <a:pPr defTabSz="457200">
              <a:lnSpc>
                <a:spcPct val="150000"/>
              </a:lnSpc>
              <a:defRPr sz="4500"/>
            </a:pPr>
            <a:r>
              <a:t>Gedeelde inhoud</a:t>
            </a:r>
          </a:p>
          <a:p>
            <a:pPr defTabSz="457200">
              <a:lnSpc>
                <a:spcPct val="150000"/>
              </a:lnSpc>
              <a:defRPr sz="4500"/>
            </a:pPr>
            <a:r>
              <a:t>Facilitatie door alle partners</a:t>
            </a:r>
          </a:p>
          <a:p>
            <a:pPr defTabSz="457200">
              <a:lnSpc>
                <a:spcPct val="150000"/>
              </a:lnSpc>
              <a:defRPr sz="4500"/>
            </a:pPr>
            <a:r>
              <a:t>Co-begeleiding door alle partners</a:t>
            </a:r>
          </a:p>
          <a:p>
            <a:pPr defTabSz="457200">
              <a:lnSpc>
                <a:spcPct val="150000"/>
              </a:lnSpc>
              <a:defRPr sz="4500"/>
            </a:pPr>
            <a:r>
              <a:t>Online</a:t>
            </a:r>
          </a:p>
          <a:p>
            <a:pPr defTabSz="457200">
              <a:lnSpc>
                <a:spcPct val="150000"/>
              </a:lnSpc>
              <a:defRPr sz="4500"/>
            </a:pPr>
            <a:r>
              <a:t>Samenwerkende studenten</a:t>
            </a:r>
          </a:p>
        </p:txBody>
      </p:sp>
      <p:pic>
        <p:nvPicPr>
          <p:cNvPr id="127" name="ACCOLADE.pdf" descr="ACCOLADE.pdf"/>
          <p:cNvPicPr>
            <a:picLocks noChangeAspect="1"/>
          </p:cNvPicPr>
          <p:nvPr/>
        </p:nvPicPr>
        <p:blipFill>
          <a:blip r:embed="rId3"/>
          <a:stretch>
            <a:fillRect/>
          </a:stretch>
        </p:blipFill>
        <p:spPr>
          <a:xfrm>
            <a:off x="12785043" y="2872141"/>
            <a:ext cx="1756015" cy="737063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itel van de slide max 1 lijn"/>
          <p:cNvSpPr txBox="1">
            <a:spLocks noGrp="1"/>
          </p:cNvSpPr>
          <p:nvPr>
            <p:ph type="body" sz="quarter" idx="1"/>
          </p:nvPr>
        </p:nvSpPr>
        <p:spPr>
          <a:xfrm>
            <a:off x="3786766" y="1291165"/>
            <a:ext cx="19752569" cy="1568004"/>
          </a:xfrm>
          <a:prstGeom prst="rect">
            <a:avLst/>
          </a:prstGeom>
        </p:spPr>
        <p:txBody>
          <a:bodyPr lIns="0" tIns="0" rIns="0" bIns="0"/>
          <a:lstStyle>
            <a:lvl1pPr defTabSz="2438337">
              <a:lnSpc>
                <a:spcPct val="80000"/>
              </a:lnSpc>
              <a:defRPr sz="6500" b="1">
                <a:solidFill>
                  <a:srgbClr val="005089"/>
                </a:solidFill>
              </a:defRPr>
            </a:lvl1pPr>
          </a:lstStyle>
          <a:p>
            <a:r>
              <a:t>Vanuit perspectief lesgevers</a:t>
            </a:r>
          </a:p>
        </p:txBody>
      </p:sp>
      <p:sp>
        <p:nvSpPr>
          <p:cNvPr id="132" name="Slide Number"/>
          <p:cNvSpPr txBox="1">
            <a:spLocks noGrp="1"/>
          </p:cNvSpPr>
          <p:nvPr>
            <p:ph type="sldNum" sz="quarter" idx="4294967295"/>
          </p:nvPr>
        </p:nvSpPr>
        <p:spPr>
          <a:xfrm>
            <a:off x="23233970" y="13070207"/>
            <a:ext cx="255563" cy="385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pic>
        <p:nvPicPr>
          <p:cNvPr id="133" name="Afbeelding" descr="Afbeelding"/>
          <p:cNvPicPr>
            <a:picLocks noChangeAspect="1"/>
          </p:cNvPicPr>
          <p:nvPr/>
        </p:nvPicPr>
        <p:blipFill>
          <a:blip r:embed="rId3"/>
          <a:stretch>
            <a:fillRect/>
          </a:stretch>
        </p:blipFill>
        <p:spPr>
          <a:xfrm rot="240000">
            <a:off x="6929171" y="8641371"/>
            <a:ext cx="5861051" cy="2177731"/>
          </a:xfrm>
          <a:prstGeom prst="rect">
            <a:avLst/>
          </a:prstGeom>
          <a:ln w="12700">
            <a:miter lim="400000"/>
          </a:ln>
        </p:spPr>
      </p:pic>
      <p:sp>
        <p:nvSpPr>
          <p:cNvPr id="134" name="Afgeronde rechthoek"/>
          <p:cNvSpPr/>
          <p:nvPr/>
        </p:nvSpPr>
        <p:spPr>
          <a:xfrm>
            <a:off x="17681066" y="5162710"/>
            <a:ext cx="5648922" cy="3392026"/>
          </a:xfrm>
          <a:prstGeom prst="roundRect">
            <a:avLst>
              <a:gd name="adj" fmla="val 18569"/>
            </a:avLst>
          </a:prstGeom>
          <a:gradFill>
            <a:gsLst>
              <a:gs pos="0">
                <a:srgbClr val="005089"/>
              </a:gs>
              <a:gs pos="100000">
                <a:srgbClr val="5BCBF5"/>
              </a:gs>
            </a:gsLst>
            <a:lin ang="5400000"/>
          </a:gradFill>
          <a:ln w="12700">
            <a:miter lim="400000"/>
          </a:ln>
        </p:spPr>
        <p:txBody>
          <a:bodyPr lIns="91438" tIns="91438" rIns="91438" bIns="91438" anchor="ctr"/>
          <a:lstStyle/>
          <a:p>
            <a:endParaRPr/>
          </a:p>
        </p:txBody>
      </p:sp>
      <p:sp>
        <p:nvSpPr>
          <p:cNvPr id="135" name="• Plaats in curriculum…"/>
          <p:cNvSpPr txBox="1"/>
          <p:nvPr/>
        </p:nvSpPr>
        <p:spPr>
          <a:xfrm>
            <a:off x="18071416" y="5867203"/>
            <a:ext cx="4868218" cy="20957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defTabSz="457200">
              <a:spcBef>
                <a:spcPts val="1000"/>
              </a:spcBef>
              <a:defRPr sz="3000">
                <a:solidFill>
                  <a:srgbClr val="FFFFFF"/>
                </a:solidFill>
              </a:defRPr>
            </a:pPr>
            <a:r>
              <a:t>• Plaats in curriculum</a:t>
            </a:r>
          </a:p>
          <a:p>
            <a:pPr defTabSz="457200">
              <a:spcBef>
                <a:spcPts val="1000"/>
              </a:spcBef>
              <a:defRPr sz="3000">
                <a:solidFill>
                  <a:srgbClr val="FFFFFF"/>
                </a:solidFill>
              </a:defRPr>
            </a:pPr>
            <a:r>
              <a:t>• Onderwijs-evaluatievormen</a:t>
            </a:r>
          </a:p>
          <a:p>
            <a:pPr defTabSz="457200">
              <a:spcBef>
                <a:spcPts val="1000"/>
              </a:spcBef>
              <a:defRPr sz="3000">
                <a:solidFill>
                  <a:srgbClr val="FFFFFF"/>
                </a:solidFill>
              </a:defRPr>
            </a:pPr>
            <a:r>
              <a:t>• Project uitrollen</a:t>
            </a:r>
          </a:p>
          <a:p>
            <a:pPr defTabSz="457200">
              <a:spcBef>
                <a:spcPts val="1000"/>
              </a:spcBef>
              <a:defRPr sz="3000">
                <a:solidFill>
                  <a:srgbClr val="FFFFFF"/>
                </a:solidFill>
              </a:defRPr>
            </a:pPr>
            <a:r>
              <a:t>• Evalueren</a:t>
            </a:r>
          </a:p>
        </p:txBody>
      </p:sp>
      <p:sp>
        <p:nvSpPr>
          <p:cNvPr id="136" name="Afgeronde rechthoek"/>
          <p:cNvSpPr/>
          <p:nvPr/>
        </p:nvSpPr>
        <p:spPr>
          <a:xfrm>
            <a:off x="10806118" y="5162710"/>
            <a:ext cx="5648922" cy="3392026"/>
          </a:xfrm>
          <a:prstGeom prst="roundRect">
            <a:avLst>
              <a:gd name="adj" fmla="val 18569"/>
            </a:avLst>
          </a:prstGeom>
          <a:gradFill>
            <a:gsLst>
              <a:gs pos="0">
                <a:srgbClr val="005089"/>
              </a:gs>
              <a:gs pos="100000">
                <a:srgbClr val="5BCBF5"/>
              </a:gs>
            </a:gsLst>
            <a:lin ang="5400000"/>
          </a:gradFill>
          <a:ln w="12700">
            <a:miter lim="400000"/>
          </a:ln>
        </p:spPr>
        <p:txBody>
          <a:bodyPr lIns="91438" tIns="91438" rIns="91438" bIns="91438" anchor="ctr"/>
          <a:lstStyle/>
          <a:p>
            <a:endParaRPr/>
          </a:p>
        </p:txBody>
      </p:sp>
      <p:sp>
        <p:nvSpPr>
          <p:cNvPr id="137" name="• Coil Design training…"/>
          <p:cNvSpPr txBox="1"/>
          <p:nvPr/>
        </p:nvSpPr>
        <p:spPr>
          <a:xfrm>
            <a:off x="11196470" y="5867203"/>
            <a:ext cx="3809864" cy="9781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defTabSz="457200">
              <a:spcBef>
                <a:spcPts val="1000"/>
              </a:spcBef>
              <a:defRPr sz="3000">
                <a:solidFill>
                  <a:srgbClr val="FFFFFF"/>
                </a:solidFill>
              </a:defRPr>
            </a:pPr>
            <a:r>
              <a:t>• Coil Design training</a:t>
            </a:r>
          </a:p>
          <a:p>
            <a:pPr defTabSz="457200">
              <a:spcBef>
                <a:spcPts val="1000"/>
              </a:spcBef>
              <a:defRPr sz="3000">
                <a:solidFill>
                  <a:srgbClr val="FFFFFF"/>
                </a:solidFill>
              </a:defRPr>
            </a:pPr>
            <a:r>
              <a:t>• Coaching &amp; facilitatie</a:t>
            </a:r>
          </a:p>
        </p:txBody>
      </p:sp>
      <p:sp>
        <p:nvSpPr>
          <p:cNvPr id="138" name="Afgeronde rechthoek"/>
          <p:cNvSpPr/>
          <p:nvPr/>
        </p:nvSpPr>
        <p:spPr>
          <a:xfrm>
            <a:off x="3633946" y="5162710"/>
            <a:ext cx="5648922" cy="3392026"/>
          </a:xfrm>
          <a:prstGeom prst="roundRect">
            <a:avLst>
              <a:gd name="adj" fmla="val 18569"/>
            </a:avLst>
          </a:prstGeom>
          <a:gradFill>
            <a:gsLst>
              <a:gs pos="0">
                <a:srgbClr val="005089"/>
              </a:gs>
              <a:gs pos="100000">
                <a:srgbClr val="5BCBF5"/>
              </a:gs>
            </a:gsLst>
            <a:lin ang="5400000"/>
          </a:gradFill>
          <a:ln w="12700">
            <a:miter lim="400000"/>
          </a:ln>
        </p:spPr>
        <p:txBody>
          <a:bodyPr lIns="91438" tIns="91438" rIns="91438" bIns="91438" anchor="ctr"/>
          <a:lstStyle/>
          <a:p>
            <a:endParaRPr/>
          </a:p>
        </p:txBody>
      </p:sp>
      <p:sp>
        <p:nvSpPr>
          <p:cNvPr id="139" name="• COIL idee + L.O.…"/>
          <p:cNvSpPr txBox="1"/>
          <p:nvPr/>
        </p:nvSpPr>
        <p:spPr>
          <a:xfrm>
            <a:off x="4024298" y="5867203"/>
            <a:ext cx="3238364" cy="15369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defTabSz="457200">
              <a:spcBef>
                <a:spcPts val="1000"/>
              </a:spcBef>
              <a:defRPr sz="3000">
                <a:solidFill>
                  <a:srgbClr val="FFFFFF"/>
                </a:solidFill>
              </a:defRPr>
            </a:pPr>
            <a:r>
              <a:t>• COIL idee + L.O.</a:t>
            </a:r>
          </a:p>
          <a:p>
            <a:pPr defTabSz="457200">
              <a:spcBef>
                <a:spcPts val="1000"/>
              </a:spcBef>
              <a:defRPr sz="3000">
                <a:solidFill>
                  <a:srgbClr val="FFFFFF"/>
                </a:solidFill>
              </a:defRPr>
            </a:pPr>
            <a:r>
              <a:t>• Partner(s) vinden</a:t>
            </a:r>
          </a:p>
          <a:p>
            <a:pPr defTabSz="457200">
              <a:spcBef>
                <a:spcPts val="1000"/>
              </a:spcBef>
              <a:defRPr sz="3000">
                <a:solidFill>
                  <a:srgbClr val="FFFFFF"/>
                </a:solidFill>
              </a:defRPr>
            </a:pPr>
            <a:r>
              <a:t>• Lesgevers vinden</a:t>
            </a:r>
          </a:p>
        </p:txBody>
      </p:sp>
      <p:pic>
        <p:nvPicPr>
          <p:cNvPr id="140" name="Afbeelding" descr="Afbeelding"/>
          <p:cNvPicPr>
            <a:picLocks noChangeAspect="1"/>
          </p:cNvPicPr>
          <p:nvPr/>
        </p:nvPicPr>
        <p:blipFill>
          <a:blip r:embed="rId3"/>
          <a:stretch>
            <a:fillRect/>
          </a:stretch>
        </p:blipFill>
        <p:spPr>
          <a:xfrm rot="10500000" flipH="1">
            <a:off x="14904772" y="2946395"/>
            <a:ext cx="5861051" cy="2177731"/>
          </a:xfrm>
          <a:prstGeom prst="rect">
            <a:avLst/>
          </a:prstGeom>
          <a:ln w="12700">
            <a:miter lim="400000"/>
          </a:ln>
        </p:spPr>
      </p:pic>
      <p:sp>
        <p:nvSpPr>
          <p:cNvPr id="141" name="Rechthoek"/>
          <p:cNvSpPr/>
          <p:nvPr/>
        </p:nvSpPr>
        <p:spPr>
          <a:xfrm>
            <a:off x="5748866" y="8051799"/>
            <a:ext cx="4321574" cy="999995"/>
          </a:xfrm>
          <a:prstGeom prst="rect">
            <a:avLst/>
          </a:prstGeom>
          <a:solidFill>
            <a:srgbClr val="F15B67"/>
          </a:solidFill>
          <a:ln w="12700">
            <a:miter lim="400000"/>
          </a:ln>
          <a:effectLst>
            <a:outerShdw blurRad="190500" dist="12700" dir="5400000" rotWithShape="0">
              <a:srgbClr val="000000"/>
            </a:outerShdw>
          </a:effectLst>
        </p:spPr>
        <p:txBody>
          <a:bodyPr lIns="91438" tIns="91438" rIns="91438" bIns="91438" anchor="ctr"/>
          <a:lstStyle/>
          <a:p>
            <a:endParaRPr/>
          </a:p>
        </p:txBody>
      </p:sp>
      <p:sp>
        <p:nvSpPr>
          <p:cNvPr id="142" name="Matching"/>
          <p:cNvSpPr txBox="1"/>
          <p:nvPr/>
        </p:nvSpPr>
        <p:spPr>
          <a:xfrm>
            <a:off x="6821136" y="8275945"/>
            <a:ext cx="2177034" cy="5921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defTabSz="457200">
              <a:spcBef>
                <a:spcPts val="1000"/>
              </a:spcBef>
              <a:defRPr sz="4200">
                <a:solidFill>
                  <a:srgbClr val="FFFFFF"/>
                </a:solidFill>
              </a:defRPr>
            </a:lvl1pPr>
          </a:lstStyle>
          <a:p>
            <a:r>
              <a:t>Matching</a:t>
            </a:r>
          </a:p>
        </p:txBody>
      </p:sp>
      <p:sp>
        <p:nvSpPr>
          <p:cNvPr id="143" name="Rechthoek"/>
          <p:cNvSpPr/>
          <p:nvPr/>
        </p:nvSpPr>
        <p:spPr>
          <a:xfrm>
            <a:off x="13284198" y="4444999"/>
            <a:ext cx="4321574" cy="999995"/>
          </a:xfrm>
          <a:prstGeom prst="rect">
            <a:avLst/>
          </a:prstGeom>
          <a:solidFill>
            <a:srgbClr val="F15B67"/>
          </a:solidFill>
          <a:ln w="12700">
            <a:miter lim="400000"/>
          </a:ln>
          <a:effectLst>
            <a:outerShdw blurRad="190500" dist="12700" dir="5400000" rotWithShape="0">
              <a:srgbClr val="000000"/>
            </a:outerShdw>
          </a:effectLst>
        </p:spPr>
        <p:txBody>
          <a:bodyPr lIns="91438" tIns="91438" rIns="91438" bIns="91438" anchor="ctr"/>
          <a:lstStyle/>
          <a:p>
            <a:endParaRPr/>
          </a:p>
        </p:txBody>
      </p:sp>
      <p:sp>
        <p:nvSpPr>
          <p:cNvPr id="144" name="Ontwikkeling"/>
          <p:cNvSpPr txBox="1"/>
          <p:nvPr/>
        </p:nvSpPr>
        <p:spPr>
          <a:xfrm>
            <a:off x="13926728" y="4609877"/>
            <a:ext cx="3036516" cy="5921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defTabSz="457200">
              <a:spcBef>
                <a:spcPts val="1000"/>
              </a:spcBef>
              <a:defRPr sz="4200">
                <a:solidFill>
                  <a:srgbClr val="FFFFFF"/>
                </a:solidFill>
              </a:defRPr>
            </a:lvl1pPr>
          </a:lstStyle>
          <a:p>
            <a:r>
              <a:t>Ontwikkeling</a:t>
            </a:r>
          </a:p>
        </p:txBody>
      </p:sp>
      <p:sp>
        <p:nvSpPr>
          <p:cNvPr id="145" name="Rechthoek"/>
          <p:cNvSpPr/>
          <p:nvPr/>
        </p:nvSpPr>
        <p:spPr>
          <a:xfrm>
            <a:off x="19549532" y="8254999"/>
            <a:ext cx="4321574" cy="999996"/>
          </a:xfrm>
          <a:prstGeom prst="rect">
            <a:avLst/>
          </a:prstGeom>
          <a:solidFill>
            <a:srgbClr val="F15B67"/>
          </a:solidFill>
          <a:ln w="12700">
            <a:miter lim="400000"/>
          </a:ln>
          <a:effectLst>
            <a:outerShdw blurRad="190500" dist="12700" dir="5400000" rotWithShape="0">
              <a:srgbClr val="000000"/>
            </a:outerShdw>
          </a:effectLst>
        </p:spPr>
        <p:txBody>
          <a:bodyPr lIns="91438" tIns="91438" rIns="91438" bIns="91438" anchor="ctr"/>
          <a:lstStyle/>
          <a:p>
            <a:endParaRPr/>
          </a:p>
        </p:txBody>
      </p:sp>
      <p:sp>
        <p:nvSpPr>
          <p:cNvPr id="146" name="Implementatie"/>
          <p:cNvSpPr txBox="1"/>
          <p:nvPr/>
        </p:nvSpPr>
        <p:spPr>
          <a:xfrm>
            <a:off x="20028890" y="8454749"/>
            <a:ext cx="3362859" cy="5921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defTabSz="457200">
              <a:spcBef>
                <a:spcPts val="1000"/>
              </a:spcBef>
              <a:defRPr sz="4200">
                <a:solidFill>
                  <a:srgbClr val="FFFFFF"/>
                </a:solidFill>
              </a:defRPr>
            </a:lvl1pPr>
          </a:lstStyle>
          <a:p>
            <a:r>
              <a:t>Implementatie</a:t>
            </a: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Titel van de slide max 1 lijn"/>
          <p:cNvSpPr txBox="1">
            <a:spLocks noGrp="1"/>
          </p:cNvSpPr>
          <p:nvPr>
            <p:ph type="body" sz="quarter" idx="1"/>
          </p:nvPr>
        </p:nvSpPr>
        <p:spPr>
          <a:xfrm>
            <a:off x="3786766" y="1291165"/>
            <a:ext cx="19752569" cy="1568004"/>
          </a:xfrm>
          <a:prstGeom prst="rect">
            <a:avLst/>
          </a:prstGeom>
        </p:spPr>
        <p:txBody>
          <a:bodyPr lIns="0" tIns="0" rIns="0" bIns="0"/>
          <a:lstStyle>
            <a:lvl1pPr defTabSz="2438337">
              <a:lnSpc>
                <a:spcPct val="80000"/>
              </a:lnSpc>
              <a:defRPr sz="6500" b="1">
                <a:solidFill>
                  <a:srgbClr val="005089"/>
                </a:solidFill>
              </a:defRPr>
            </a:lvl1pPr>
          </a:lstStyle>
          <a:p>
            <a:r>
              <a:t>Vanuit perspectief studenten </a:t>
            </a:r>
          </a:p>
        </p:txBody>
      </p:sp>
      <p:sp>
        <p:nvSpPr>
          <p:cNvPr id="151" name="Slide Number"/>
          <p:cNvSpPr txBox="1">
            <a:spLocks noGrp="1"/>
          </p:cNvSpPr>
          <p:nvPr>
            <p:ph type="sldNum" sz="quarter" idx="4294967295"/>
          </p:nvPr>
        </p:nvSpPr>
        <p:spPr>
          <a:xfrm>
            <a:off x="23233970" y="13070207"/>
            <a:ext cx="255563" cy="3853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
        <p:nvSpPr>
          <p:cNvPr id="152" name="4 - 12,15 weken samenwerken"/>
          <p:cNvSpPr txBox="1"/>
          <p:nvPr/>
        </p:nvSpPr>
        <p:spPr>
          <a:xfrm>
            <a:off x="4156573" y="6342638"/>
            <a:ext cx="4956857" cy="15599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spAutoFit/>
          </a:bodyPr>
          <a:lstStyle/>
          <a:p>
            <a:pPr defTabSz="457200">
              <a:defRPr sz="4800"/>
            </a:pPr>
            <a:r>
              <a:t>4 - 12,15 weken</a:t>
            </a:r>
            <a:br/>
            <a:r>
              <a:t>samenwerken</a:t>
            </a:r>
          </a:p>
        </p:txBody>
      </p:sp>
      <p:sp>
        <p:nvSpPr>
          <p:cNvPr id="153" name="Icebreaker, groepsvorming, vertrouwen opbouwen…"/>
          <p:cNvSpPr txBox="1"/>
          <p:nvPr/>
        </p:nvSpPr>
        <p:spPr>
          <a:xfrm>
            <a:off x="11302440" y="5479917"/>
            <a:ext cx="11879511" cy="39838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marL="571500" indent="-571500" defTabSz="457200">
              <a:spcBef>
                <a:spcPts val="4500"/>
              </a:spcBef>
              <a:buSzPct val="100000"/>
              <a:buAutoNum type="arabicPeriod"/>
              <a:defRPr sz="4000"/>
            </a:pPr>
            <a:r>
              <a:t>Icebreaker, groepsvorming, vertrouwen opbouwen</a:t>
            </a:r>
          </a:p>
          <a:p>
            <a:pPr marL="571500" indent="-571500" defTabSz="457200">
              <a:spcBef>
                <a:spcPts val="4500"/>
              </a:spcBef>
              <a:buSzPct val="100000"/>
              <a:buAutoNum type="arabicPeriod"/>
              <a:defRPr sz="4000"/>
            </a:pPr>
            <a:r>
              <a:t>Project organiseren, in team overleggen</a:t>
            </a:r>
          </a:p>
          <a:p>
            <a:pPr marL="571500" indent="-571500" defTabSz="457200">
              <a:spcBef>
                <a:spcPts val="4500"/>
              </a:spcBef>
              <a:buSzPct val="100000"/>
              <a:buAutoNum type="arabicPeriod"/>
              <a:defRPr sz="4000"/>
            </a:pPr>
            <a:r>
              <a:t>De gezamenlijke opdrachten/cases uitwerken</a:t>
            </a:r>
          </a:p>
          <a:p>
            <a:pPr marL="571500" indent="-571500" defTabSz="457200">
              <a:spcBef>
                <a:spcPts val="4500"/>
              </a:spcBef>
              <a:buSzPct val="100000"/>
              <a:buAutoNum type="arabicPeriod"/>
              <a:defRPr sz="4000"/>
            </a:pPr>
            <a:r>
              <a:t>Uitkomst presenteren, reflecteren en toetsing</a:t>
            </a:r>
          </a:p>
        </p:txBody>
      </p:sp>
      <p:pic>
        <p:nvPicPr>
          <p:cNvPr id="154" name="ACCOLADE.pdf" descr="ACCOLADE.pdf"/>
          <p:cNvPicPr>
            <a:picLocks noChangeAspect="1"/>
          </p:cNvPicPr>
          <p:nvPr/>
        </p:nvPicPr>
        <p:blipFill>
          <a:blip r:embed="rId2"/>
          <a:stretch>
            <a:fillRect/>
          </a:stretch>
        </p:blipFill>
        <p:spPr>
          <a:xfrm>
            <a:off x="9061860" y="3786542"/>
            <a:ext cx="1756014" cy="737063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theme/theme1.xml><?xml version="1.0" encoding="utf-8"?>
<a:theme xmlns:a="http://schemas.openxmlformats.org/drawingml/2006/main" name="Kantoorthema">
  <a:themeElements>
    <a:clrScheme name="Kantoorthema">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Kantoorthema">
      <a:majorFont>
        <a:latin typeface="Arial"/>
        <a:ea typeface="Arial"/>
        <a:cs typeface="Arial"/>
      </a:majorFont>
      <a:minorFont>
        <a:latin typeface="Arial"/>
        <a:ea typeface="Arial"/>
        <a:cs typeface="Arial"/>
      </a:minorFont>
    </a:fontScheme>
    <a:fmtScheme name="Kantoorth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Kantoorthema">
  <a:themeElements>
    <a:clrScheme name="Kantoorthema">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Kantoorthema">
      <a:majorFont>
        <a:latin typeface="Arial"/>
        <a:ea typeface="Arial"/>
        <a:cs typeface="Arial"/>
      </a:majorFont>
      <a:minorFont>
        <a:latin typeface="Arial"/>
        <a:ea typeface="Arial"/>
        <a:cs typeface="Arial"/>
      </a:minorFont>
    </a:fontScheme>
    <a:fmtScheme name="Kantoorth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TotalTime>
  <Words>2349</Words>
  <Application>Microsoft Office PowerPoint</Application>
  <PresentationFormat>Aangepast</PresentationFormat>
  <Paragraphs>339</Paragraphs>
  <Slides>42</Slides>
  <Notes>19</Notes>
  <HiddenSlides>0</HiddenSlides>
  <MMClips>0</MMClips>
  <ScaleCrop>false</ScaleCrop>
  <HeadingPairs>
    <vt:vector size="6" baseType="variant">
      <vt:variant>
        <vt:lpstr>Gebruikte lettertypen</vt:lpstr>
      </vt:variant>
      <vt:variant>
        <vt:i4>1</vt:i4>
      </vt:variant>
      <vt:variant>
        <vt:lpstr>Thema</vt:lpstr>
      </vt:variant>
      <vt:variant>
        <vt:i4>1</vt:i4>
      </vt:variant>
      <vt:variant>
        <vt:lpstr>Diatitels</vt:lpstr>
      </vt:variant>
      <vt:variant>
        <vt:i4>42</vt:i4>
      </vt:variant>
    </vt:vector>
  </HeadingPairs>
  <TitlesOfParts>
    <vt:vector size="44" baseType="lpstr">
      <vt:lpstr>Arial</vt:lpstr>
      <vt:lpstr>Kantoorthema</vt:lpstr>
      <vt:lpstr>Welkom</vt:lpstr>
      <vt:lpstr>COIL, een haalbare weg  tot verwerven van ICOMs voor graduaatsstudenten?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Retail Innovation Challenge</dc:title>
  <dc:creator>Syscom</dc:creator>
  <cp:lastModifiedBy>Myriam Slock</cp:lastModifiedBy>
  <cp:revision>18</cp:revision>
  <dcterms:modified xsi:type="dcterms:W3CDTF">2022-06-28T05:02:16Z</dcterms:modified>
</cp:coreProperties>
</file>