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8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4" autoAdjust="0"/>
    <p:restoredTop sz="94682"/>
  </p:normalViewPr>
  <p:slideViewPr>
    <p:cSldViewPr snapToGrid="0" snapToObjects="1">
      <p:cViewPr varScale="1">
        <p:scale>
          <a:sx n="27" d="100"/>
          <a:sy n="27" d="100"/>
        </p:scale>
        <p:origin x="136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iam Slock" userId="36845fdf-f1fa-4db5-bc01-f859b1664543" providerId="ADAL" clId="{97B3BA3D-8BD3-4AAD-A5E7-E3F332D43D5A}"/>
    <pc:docChg chg="delSld">
      <pc:chgData name="Myriam Slock" userId="36845fdf-f1fa-4db5-bc01-f859b1664543" providerId="ADAL" clId="{97B3BA3D-8BD3-4AAD-A5E7-E3F332D43D5A}" dt="2022-06-28T05:00:55.623" v="1" actId="47"/>
      <pc:docMkLst>
        <pc:docMk/>
      </pc:docMkLst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83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84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85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86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87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88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89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90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91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92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93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94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95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96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297"/>
        </pc:sldMkLst>
      </pc:sldChg>
      <pc:sldChg chg="del">
        <pc:chgData name="Myriam Slock" userId="36845fdf-f1fa-4db5-bc01-f859b1664543" providerId="ADAL" clId="{97B3BA3D-8BD3-4AAD-A5E7-E3F332D43D5A}" dt="2022-06-28T05:00:55.623" v="1" actId="47"/>
        <pc:sldMkLst>
          <pc:docMk/>
          <pc:sldMk cId="0" sldId="343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45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46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47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48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49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50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51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52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53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54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55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56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57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58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59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60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61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62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63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64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65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66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67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68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69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70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71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72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73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74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75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76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77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78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79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80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81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82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83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84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85"/>
        </pc:sldMkLst>
      </pc:sldChg>
      <pc:sldChg chg="del">
        <pc:chgData name="Myriam Slock" userId="36845fdf-f1fa-4db5-bc01-f859b1664543" providerId="ADAL" clId="{97B3BA3D-8BD3-4AAD-A5E7-E3F332D43D5A}" dt="2022-06-28T05:00:47.851" v="0" actId="47"/>
        <pc:sldMkLst>
          <pc:docMk/>
          <pc:sldMk cId="0" sldId="386"/>
        </pc:sldMkLst>
      </pc:sldChg>
      <pc:sldMasterChg chg="delSldLayout">
        <pc:chgData name="Myriam Slock" userId="36845fdf-f1fa-4db5-bc01-f859b1664543" providerId="ADAL" clId="{97B3BA3D-8BD3-4AAD-A5E7-E3F332D43D5A}" dt="2022-06-28T05:00:55.623" v="1" actId="47"/>
        <pc:sldMasterMkLst>
          <pc:docMk/>
          <pc:sldMasterMk cId="0" sldId="2147483648"/>
        </pc:sldMasterMkLst>
        <pc:sldLayoutChg chg="del">
          <pc:chgData name="Myriam Slock" userId="36845fdf-f1fa-4db5-bc01-f859b1664543" providerId="ADAL" clId="{97B3BA3D-8BD3-4AAD-A5E7-E3F332D43D5A}" dt="2022-06-28T05:00:55.623" v="1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Arial"/>
      </a:defRPr>
    </a:lvl1pPr>
    <a:lvl2pPr indent="228600" defTabSz="1828800" latinLnBrk="0">
      <a:defRPr sz="2400">
        <a:latin typeface="+mn-lt"/>
        <a:ea typeface="+mn-ea"/>
        <a:cs typeface="+mn-cs"/>
        <a:sym typeface="Arial"/>
      </a:defRPr>
    </a:lvl2pPr>
    <a:lvl3pPr indent="457200" defTabSz="1828800" latinLnBrk="0">
      <a:defRPr sz="2400">
        <a:latin typeface="+mn-lt"/>
        <a:ea typeface="+mn-ea"/>
        <a:cs typeface="+mn-cs"/>
        <a:sym typeface="Arial"/>
      </a:defRPr>
    </a:lvl3pPr>
    <a:lvl4pPr indent="685800" defTabSz="1828800" latinLnBrk="0">
      <a:defRPr sz="2400">
        <a:latin typeface="+mn-lt"/>
        <a:ea typeface="+mn-ea"/>
        <a:cs typeface="+mn-cs"/>
        <a:sym typeface="Arial"/>
      </a:defRPr>
    </a:lvl4pPr>
    <a:lvl5pPr indent="914400" defTabSz="1828800" latinLnBrk="0">
      <a:defRPr sz="2400">
        <a:latin typeface="+mn-lt"/>
        <a:ea typeface="+mn-ea"/>
        <a:cs typeface="+mn-cs"/>
        <a:sym typeface="Arial"/>
      </a:defRPr>
    </a:lvl5pPr>
    <a:lvl6pPr indent="1143000" defTabSz="1828800" latinLnBrk="0">
      <a:defRPr sz="2400">
        <a:latin typeface="+mn-lt"/>
        <a:ea typeface="+mn-ea"/>
        <a:cs typeface="+mn-cs"/>
        <a:sym typeface="Arial"/>
      </a:defRPr>
    </a:lvl6pPr>
    <a:lvl7pPr indent="1371600" defTabSz="1828800" latinLnBrk="0">
      <a:defRPr sz="2400">
        <a:latin typeface="+mn-lt"/>
        <a:ea typeface="+mn-ea"/>
        <a:cs typeface="+mn-cs"/>
        <a:sym typeface="Arial"/>
      </a:defRPr>
    </a:lvl7pPr>
    <a:lvl8pPr indent="1600200" defTabSz="1828800" latinLnBrk="0">
      <a:defRPr sz="2400">
        <a:latin typeface="+mn-lt"/>
        <a:ea typeface="+mn-ea"/>
        <a:cs typeface="+mn-cs"/>
        <a:sym typeface="Arial"/>
      </a:defRPr>
    </a:lvl8pPr>
    <a:lvl9pPr indent="1828800" defTabSz="1828800" latinLnBrk="0">
      <a:defRPr sz="2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drop23-01.jpg" descr="backdrop23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functie presentator 01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237563" y="11942181"/>
            <a:ext cx="6096002" cy="473931"/>
          </a:xfrm>
          <a:prstGeom prst="rect">
            <a:avLst/>
          </a:prstGeom>
        </p:spPr>
        <p:txBody>
          <a:bodyPr lIns="0" tIns="0" rIns="0" bIns="0"/>
          <a:lstStyle>
            <a:lvl1pPr defTabSz="2438337">
              <a:lnSpc>
                <a:spcPct val="120000"/>
              </a:lnSpc>
              <a:defRPr sz="2400" i="1">
                <a:solidFill>
                  <a:srgbClr val="5E5E5E"/>
                </a:solidFill>
              </a:defRPr>
            </a:lvl1pPr>
          </a:lstStyle>
          <a:p>
            <a:r>
              <a:t>functie presentator 01</a:t>
            </a:r>
          </a:p>
        </p:txBody>
      </p:sp>
      <p:sp>
        <p:nvSpPr>
          <p:cNvPr id="14" name="Titel van de presentatie max 2 lijnen"/>
          <p:cNvSpPr txBox="1">
            <a:spLocks noGrp="1"/>
          </p:cNvSpPr>
          <p:nvPr>
            <p:ph type="title" hasCustomPrompt="1"/>
          </p:nvPr>
        </p:nvSpPr>
        <p:spPr>
          <a:xfrm>
            <a:off x="3678763" y="5622990"/>
            <a:ext cx="19824440" cy="3195575"/>
          </a:xfrm>
          <a:prstGeom prst="rect">
            <a:avLst/>
          </a:prstGeom>
        </p:spPr>
        <p:txBody>
          <a:bodyPr lIns="0" tIns="0" rIns="0" bIns="0"/>
          <a:lstStyle>
            <a:lvl1pPr defTabSz="2438337">
              <a:defRPr spc="0">
                <a:solidFill>
                  <a:srgbClr val="004686"/>
                </a:solidFill>
              </a:defRPr>
            </a:lvl1pPr>
          </a:lstStyle>
          <a:p>
            <a:r>
              <a:t>Titel van de presentatie max 2 lijnen</a:t>
            </a:r>
          </a:p>
        </p:txBody>
      </p:sp>
      <p:sp>
        <p:nvSpPr>
          <p:cNvPr id="15" name="Presentator 02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0815703" y="11142691"/>
            <a:ext cx="6096003" cy="744733"/>
          </a:xfrm>
          <a:prstGeom prst="rect">
            <a:avLst/>
          </a:prstGeom>
        </p:spPr>
        <p:txBody>
          <a:bodyPr lIns="0" tIns="0" rIns="0" bIns="0"/>
          <a:lstStyle>
            <a:lvl1pPr defTabSz="2438337"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t>Presentator 02</a:t>
            </a:r>
          </a:p>
        </p:txBody>
      </p:sp>
      <p:sp>
        <p:nvSpPr>
          <p:cNvPr id="16" name="Presentator 03"/>
          <p:cNvSpPr txBox="1">
            <a:spLocks noGrp="1"/>
          </p:cNvSpPr>
          <p:nvPr>
            <p:ph type="body" sz="quarter" idx="23"/>
          </p:nvPr>
        </p:nvSpPr>
        <p:spPr>
          <a:xfrm>
            <a:off x="17393843" y="11142691"/>
            <a:ext cx="6096003" cy="744733"/>
          </a:xfrm>
          <a:prstGeom prst="rect">
            <a:avLst/>
          </a:prstGeom>
        </p:spPr>
        <p:txBody>
          <a:bodyPr lIns="0" tIns="0" rIns="0" bIns="0"/>
          <a:lstStyle/>
          <a:p>
            <a:pPr defTabSz="2438337">
              <a:lnSpc>
                <a:spcPct val="150000"/>
              </a:lnSpc>
              <a:defRPr sz="36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7" name="functie presentator 02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0815703" y="11942181"/>
            <a:ext cx="6096003" cy="473931"/>
          </a:xfrm>
          <a:prstGeom prst="rect">
            <a:avLst/>
          </a:prstGeom>
        </p:spPr>
        <p:txBody>
          <a:bodyPr lIns="0" tIns="0" rIns="0" bIns="0"/>
          <a:lstStyle>
            <a:lvl1pPr defTabSz="2438337">
              <a:lnSpc>
                <a:spcPct val="120000"/>
              </a:lnSpc>
              <a:defRPr sz="2400" i="1">
                <a:solidFill>
                  <a:srgbClr val="5E5E5E"/>
                </a:solidFill>
              </a:defRPr>
            </a:lvl1pPr>
          </a:lstStyle>
          <a:p>
            <a:r>
              <a:t>functie presentator 02</a:t>
            </a:r>
          </a:p>
        </p:txBody>
      </p:sp>
      <p:sp>
        <p:nvSpPr>
          <p:cNvPr id="18" name="functie presentator 03"/>
          <p:cNvSpPr txBox="1">
            <a:spLocks noGrp="1"/>
          </p:cNvSpPr>
          <p:nvPr>
            <p:ph type="body" sz="quarter" idx="25"/>
          </p:nvPr>
        </p:nvSpPr>
        <p:spPr>
          <a:xfrm>
            <a:off x="17393843" y="11942181"/>
            <a:ext cx="6096003" cy="473931"/>
          </a:xfrm>
          <a:prstGeom prst="rect">
            <a:avLst/>
          </a:prstGeom>
        </p:spPr>
        <p:txBody>
          <a:bodyPr lIns="0" tIns="0" rIns="0" bIns="0"/>
          <a:lstStyle/>
          <a:p>
            <a:pPr defTabSz="2438337">
              <a:lnSpc>
                <a:spcPct val="150000"/>
              </a:lnSpc>
              <a:defRPr sz="36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19" name="Presentator 02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4218283" y="11142691"/>
            <a:ext cx="6096003" cy="744733"/>
          </a:xfrm>
          <a:prstGeom prst="rect">
            <a:avLst/>
          </a:prstGeom>
        </p:spPr>
        <p:txBody>
          <a:bodyPr lIns="0" tIns="0" rIns="0" bIns="0"/>
          <a:lstStyle>
            <a:lvl1pPr defTabSz="2438337"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t>Presentator 01</a:t>
            </a:r>
          </a:p>
        </p:txBody>
      </p:sp>
      <p:sp>
        <p:nvSpPr>
          <p:cNvPr id="2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987338" y="13070208"/>
            <a:ext cx="396827" cy="38539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89" y="482028"/>
            <a:ext cx="5973834" cy="236079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functie presentator 01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237563" y="8318448"/>
            <a:ext cx="6096002" cy="473931"/>
          </a:xfrm>
          <a:prstGeom prst="rect">
            <a:avLst/>
          </a:prstGeom>
        </p:spPr>
        <p:txBody>
          <a:bodyPr lIns="0" tIns="0" rIns="0" bIns="0"/>
          <a:lstStyle>
            <a:lvl1pPr defTabSz="2438337">
              <a:lnSpc>
                <a:spcPct val="120000"/>
              </a:lnSpc>
              <a:defRPr sz="2400" i="1">
                <a:solidFill>
                  <a:srgbClr val="5E5E5E"/>
                </a:solidFill>
              </a:defRPr>
            </a:lvl1pPr>
          </a:lstStyle>
          <a:p>
            <a:r>
              <a:t>functie presentator 01</a:t>
            </a:r>
          </a:p>
        </p:txBody>
      </p:sp>
      <p:sp>
        <p:nvSpPr>
          <p:cNvPr id="29" name="Titel van de presentatie max 2 lijnen"/>
          <p:cNvSpPr txBox="1">
            <a:spLocks noGrp="1"/>
          </p:cNvSpPr>
          <p:nvPr>
            <p:ph type="title" hasCustomPrompt="1"/>
          </p:nvPr>
        </p:nvSpPr>
        <p:spPr>
          <a:xfrm>
            <a:off x="3678763" y="5622990"/>
            <a:ext cx="19824440" cy="3195575"/>
          </a:xfrm>
          <a:prstGeom prst="rect">
            <a:avLst/>
          </a:prstGeom>
        </p:spPr>
        <p:txBody>
          <a:bodyPr lIns="0" tIns="0" rIns="0" bIns="0"/>
          <a:lstStyle>
            <a:lvl1pPr defTabSz="2438337">
              <a:defRPr spc="0">
                <a:solidFill>
                  <a:srgbClr val="004686"/>
                </a:solidFill>
              </a:defRPr>
            </a:lvl1pPr>
          </a:lstStyle>
          <a:p>
            <a:r>
              <a:t>Titel van de presentatie max 2 lijnen</a:t>
            </a:r>
          </a:p>
        </p:txBody>
      </p:sp>
      <p:sp>
        <p:nvSpPr>
          <p:cNvPr id="30" name="Presentator 02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0815703" y="7518958"/>
            <a:ext cx="6096003" cy="744733"/>
          </a:xfrm>
          <a:prstGeom prst="rect">
            <a:avLst/>
          </a:prstGeom>
        </p:spPr>
        <p:txBody>
          <a:bodyPr lIns="0" tIns="0" rIns="0" bIns="0"/>
          <a:lstStyle>
            <a:lvl1pPr defTabSz="2438337"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t>Presentator 02</a:t>
            </a:r>
          </a:p>
        </p:txBody>
      </p:sp>
      <p:sp>
        <p:nvSpPr>
          <p:cNvPr id="31" name="Presentator 03"/>
          <p:cNvSpPr txBox="1">
            <a:spLocks noGrp="1"/>
          </p:cNvSpPr>
          <p:nvPr>
            <p:ph type="body" sz="quarter" idx="23"/>
          </p:nvPr>
        </p:nvSpPr>
        <p:spPr>
          <a:xfrm>
            <a:off x="17393843" y="11142691"/>
            <a:ext cx="6096003" cy="744733"/>
          </a:xfrm>
          <a:prstGeom prst="rect">
            <a:avLst/>
          </a:prstGeom>
        </p:spPr>
        <p:txBody>
          <a:bodyPr lIns="0" tIns="0" rIns="0" bIns="0"/>
          <a:lstStyle/>
          <a:p>
            <a:pPr defTabSz="2438337">
              <a:lnSpc>
                <a:spcPct val="150000"/>
              </a:lnSpc>
              <a:defRPr sz="36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32" name="functie presentator 02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0815703" y="8318448"/>
            <a:ext cx="6096003" cy="473931"/>
          </a:xfrm>
          <a:prstGeom prst="rect">
            <a:avLst/>
          </a:prstGeom>
        </p:spPr>
        <p:txBody>
          <a:bodyPr lIns="0" tIns="0" rIns="0" bIns="0"/>
          <a:lstStyle>
            <a:lvl1pPr defTabSz="2438337">
              <a:lnSpc>
                <a:spcPct val="120000"/>
              </a:lnSpc>
              <a:defRPr sz="2400" i="1">
                <a:solidFill>
                  <a:srgbClr val="5E5E5E"/>
                </a:solidFill>
              </a:defRPr>
            </a:lvl1pPr>
          </a:lstStyle>
          <a:p>
            <a:r>
              <a:t>functie presentator 02</a:t>
            </a:r>
          </a:p>
        </p:txBody>
      </p:sp>
      <p:sp>
        <p:nvSpPr>
          <p:cNvPr id="33" name="functie presentator 03"/>
          <p:cNvSpPr txBox="1">
            <a:spLocks noGrp="1"/>
          </p:cNvSpPr>
          <p:nvPr>
            <p:ph type="body" sz="quarter" idx="25"/>
          </p:nvPr>
        </p:nvSpPr>
        <p:spPr>
          <a:xfrm>
            <a:off x="17393843" y="11942181"/>
            <a:ext cx="6096003" cy="473931"/>
          </a:xfrm>
          <a:prstGeom prst="rect">
            <a:avLst/>
          </a:prstGeom>
        </p:spPr>
        <p:txBody>
          <a:bodyPr lIns="0" tIns="0" rIns="0" bIns="0"/>
          <a:lstStyle/>
          <a:p>
            <a:pPr defTabSz="2438337">
              <a:lnSpc>
                <a:spcPct val="150000"/>
              </a:lnSpc>
              <a:defRPr sz="3600">
                <a:solidFill>
                  <a:srgbClr val="5E5E5E"/>
                </a:solidFill>
              </a:defRPr>
            </a:pPr>
            <a:endParaRPr/>
          </a:p>
        </p:txBody>
      </p:sp>
      <p:sp>
        <p:nvSpPr>
          <p:cNvPr id="34" name="Presentator 02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4218283" y="7518958"/>
            <a:ext cx="6096003" cy="744733"/>
          </a:xfrm>
          <a:prstGeom prst="rect">
            <a:avLst/>
          </a:prstGeom>
        </p:spPr>
        <p:txBody>
          <a:bodyPr lIns="0" tIns="0" rIns="0" bIns="0"/>
          <a:lstStyle>
            <a:lvl1pPr defTabSz="2438337"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t>Presentator 01</a:t>
            </a:r>
          </a:p>
        </p:txBody>
      </p:sp>
      <p:sp>
        <p:nvSpPr>
          <p:cNvPr id="35" name="Rechthoek"/>
          <p:cNvSpPr/>
          <p:nvPr/>
        </p:nvSpPr>
        <p:spPr>
          <a:xfrm>
            <a:off x="-101600" y="12771966"/>
            <a:ext cx="24789937" cy="1270001"/>
          </a:xfrm>
          <a:prstGeom prst="rect">
            <a:avLst/>
          </a:prstGeom>
          <a:solidFill>
            <a:srgbClr val="FCC13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pic>
        <p:nvPicPr>
          <p:cNvPr id="36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067" y="8910637"/>
            <a:ext cx="24384001" cy="44536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987338" y="13070208"/>
            <a:ext cx="396827" cy="38539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VLHORA_LOGO_3D_FULL2020-RGB.jpg" descr="VLHORA_LOGO_3D_FULL2020-RGB.jpg"/>
          <p:cNvPicPr>
            <a:picLocks noChangeAspect="1"/>
          </p:cNvPicPr>
          <p:nvPr/>
        </p:nvPicPr>
        <p:blipFill>
          <a:blip r:embed="rId2"/>
          <a:srcRect l="4746" t="12016" r="4744" b="8683"/>
          <a:stretch>
            <a:fillRect/>
          </a:stretch>
        </p:blipFill>
        <p:spPr>
          <a:xfrm>
            <a:off x="-8136345" y="9973143"/>
            <a:ext cx="6502442" cy="2660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696" y="1434994"/>
            <a:ext cx="2382102" cy="1825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4542" y="4487217"/>
            <a:ext cx="3009183" cy="1009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7533" y="1723320"/>
            <a:ext cx="1620204" cy="162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3152" y="1790600"/>
            <a:ext cx="1895500" cy="148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9119" y="1926488"/>
            <a:ext cx="3182707" cy="1213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41154" y="6576289"/>
            <a:ext cx="1895500" cy="1635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83175" y="6969688"/>
            <a:ext cx="3372467" cy="84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99518" y="1715745"/>
            <a:ext cx="2217574" cy="1635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0696" y="4202907"/>
            <a:ext cx="2382102" cy="134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0008" y="6767909"/>
            <a:ext cx="3150307" cy="1252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46904" y="4369649"/>
            <a:ext cx="2590945" cy="1009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91230" y="4401126"/>
            <a:ext cx="2648171" cy="946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60692" y="6695047"/>
            <a:ext cx="2372106" cy="139783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987338" y="13070208"/>
            <a:ext cx="396827" cy="38539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Ondertitel ter uitbreiding of verduidelijking van 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3797298" y="4654903"/>
            <a:ext cx="19765370" cy="7704688"/>
          </a:xfrm>
          <a:prstGeom prst="rect">
            <a:avLst/>
          </a:prstGeom>
        </p:spPr>
        <p:txBody>
          <a:bodyPr lIns="0" tIns="0" rIns="0" bIns="0"/>
          <a:lstStyle>
            <a:lvl1pPr marL="571498" indent="-571498" defTabSz="2438337">
              <a:lnSpc>
                <a:spcPct val="80000"/>
              </a:lnSpc>
              <a:spcBef>
                <a:spcPts val="4500"/>
              </a:spcBef>
              <a:buSzPct val="123000"/>
              <a:buChar char="•"/>
              <a:defRPr sz="4000" b="1">
                <a:solidFill>
                  <a:srgbClr val="000000"/>
                </a:solidFill>
              </a:defRPr>
            </a:lvl1pPr>
          </a:lstStyle>
          <a:p>
            <a:r>
              <a:t>Slide bullet text</a:t>
            </a:r>
          </a:p>
        </p:txBody>
      </p:sp>
      <p:sp>
        <p:nvSpPr>
          <p:cNvPr id="77" name="Titel van de slide max 1 lij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803699" y="1799165"/>
            <a:ext cx="19752568" cy="1092202"/>
          </a:xfrm>
          <a:prstGeom prst="rect">
            <a:avLst/>
          </a:prstGeom>
        </p:spPr>
        <p:txBody>
          <a:bodyPr lIns="0" tIns="0" rIns="0" bIns="0"/>
          <a:lstStyle>
            <a:lvl1pPr defTabSz="2438337">
              <a:lnSpc>
                <a:spcPct val="80000"/>
              </a:lnSpc>
              <a:defRPr sz="6500" b="1" spc="-200">
                <a:solidFill>
                  <a:srgbClr val="000000"/>
                </a:solidFill>
              </a:defRPr>
            </a:lvl1pPr>
          </a:lstStyle>
          <a:p>
            <a:r>
              <a:t>Titel van de slide max 1 lijn</a:t>
            </a:r>
          </a:p>
        </p:txBody>
      </p:sp>
      <p:sp>
        <p:nvSpPr>
          <p:cNvPr id="7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ver 02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88" y="482027"/>
            <a:ext cx="5973835" cy="236079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7563" y="8318448"/>
            <a:ext cx="6096002" cy="4739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2400" i="1">
                <a:solidFill>
                  <a:srgbClr val="5E5E5E"/>
                </a:solidFill>
              </a:defRPr>
            </a:lvl1pPr>
            <a:lvl2pPr marL="914400" indent="-304800">
              <a:lnSpc>
                <a:spcPct val="120000"/>
              </a:lnSpc>
              <a:defRPr sz="2400" i="1">
                <a:solidFill>
                  <a:srgbClr val="5E5E5E"/>
                </a:solidFill>
              </a:defRPr>
            </a:lvl2pPr>
            <a:lvl3pPr marL="1524000" indent="-304800">
              <a:lnSpc>
                <a:spcPct val="120000"/>
              </a:lnSpc>
              <a:defRPr sz="2400" i="1">
                <a:solidFill>
                  <a:srgbClr val="5E5E5E"/>
                </a:solidFill>
              </a:defRPr>
            </a:lvl3pPr>
            <a:lvl4pPr marL="2133600" indent="-304800">
              <a:lnSpc>
                <a:spcPct val="120000"/>
              </a:lnSpc>
              <a:defRPr sz="2400" i="1">
                <a:solidFill>
                  <a:srgbClr val="5E5E5E"/>
                </a:solidFill>
              </a:defRPr>
            </a:lvl4pPr>
            <a:lvl5pPr marL="2743200" indent="-304800">
              <a:lnSpc>
                <a:spcPct val="120000"/>
              </a:lnSpc>
              <a:defRPr sz="2400" i="1">
                <a:solidFill>
                  <a:srgbClr val="5E5E5E"/>
                </a:solidFill>
              </a:defRPr>
            </a:lvl5pPr>
          </a:lstStyle>
          <a:p>
            <a:r>
              <a:t>functie presentator 01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" name="Titel van de presentatie max 2 lijnen"/>
          <p:cNvSpPr txBox="1">
            <a:spLocks noGrp="1"/>
          </p:cNvSpPr>
          <p:nvPr>
            <p:ph type="title" hasCustomPrompt="1"/>
          </p:nvPr>
        </p:nvSpPr>
        <p:spPr>
          <a:xfrm>
            <a:off x="3678763" y="5622990"/>
            <a:ext cx="19824440" cy="319557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pc="0">
                <a:solidFill>
                  <a:srgbClr val="004686"/>
                </a:solidFill>
              </a:defRPr>
            </a:lvl1pPr>
          </a:lstStyle>
          <a:p>
            <a:r>
              <a:t>Titel van de presentatie max 2 lijnen</a:t>
            </a:r>
          </a:p>
        </p:txBody>
      </p:sp>
      <p:sp>
        <p:nvSpPr>
          <p:cNvPr id="30" name="Presentator 02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815703" y="7518958"/>
            <a:ext cx="6096004" cy="7447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t>Presentator 02</a:t>
            </a:r>
          </a:p>
        </p:txBody>
      </p:sp>
      <p:sp>
        <p:nvSpPr>
          <p:cNvPr id="31" name="Presentator 03"/>
          <p:cNvSpPr txBox="1">
            <a:spLocks noGrp="1"/>
          </p:cNvSpPr>
          <p:nvPr>
            <p:ph type="body" sz="quarter" idx="22"/>
          </p:nvPr>
        </p:nvSpPr>
        <p:spPr>
          <a:xfrm>
            <a:off x="17393843" y="11142691"/>
            <a:ext cx="6096004" cy="744734"/>
          </a:xfrm>
          <a:prstGeom prst="rect">
            <a:avLst/>
          </a:prstGeom>
        </p:spPr>
        <p:txBody>
          <a:bodyPr lIns="0" tIns="0" rIns="0" bIns="0"/>
          <a:lstStyle/>
          <a:p>
            <a:pPr defTabSz="825500">
              <a:lnSpc>
                <a:spcPct val="100000"/>
              </a:lnSpc>
              <a:defRPr sz="4400">
                <a:solidFill>
                  <a:srgbClr val="004686"/>
                </a:solidFill>
              </a:defRPr>
            </a:pPr>
            <a:endParaRPr/>
          </a:p>
        </p:txBody>
      </p:sp>
      <p:sp>
        <p:nvSpPr>
          <p:cNvPr id="32" name="functie presentator 0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0815703" y="8318448"/>
            <a:ext cx="6096004" cy="4739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2400" i="1">
                <a:solidFill>
                  <a:srgbClr val="5E5E5E"/>
                </a:solidFill>
              </a:defRPr>
            </a:lvl1pPr>
          </a:lstStyle>
          <a:p>
            <a:r>
              <a:t>functie presentator 02</a:t>
            </a:r>
          </a:p>
        </p:txBody>
      </p:sp>
      <p:sp>
        <p:nvSpPr>
          <p:cNvPr id="33" name="functie presentator 03"/>
          <p:cNvSpPr txBox="1">
            <a:spLocks noGrp="1"/>
          </p:cNvSpPr>
          <p:nvPr>
            <p:ph type="body" sz="quarter" idx="24"/>
          </p:nvPr>
        </p:nvSpPr>
        <p:spPr>
          <a:xfrm>
            <a:off x="17393843" y="11942181"/>
            <a:ext cx="6096004" cy="473932"/>
          </a:xfrm>
          <a:prstGeom prst="rect">
            <a:avLst/>
          </a:prstGeom>
        </p:spPr>
        <p:txBody>
          <a:bodyPr lIns="0" tIns="0" rIns="0" bIns="0"/>
          <a:lstStyle/>
          <a:p>
            <a:pPr defTabSz="825500">
              <a:lnSpc>
                <a:spcPct val="100000"/>
              </a:lnSpc>
              <a:defRPr sz="4400">
                <a:solidFill>
                  <a:srgbClr val="004686"/>
                </a:solidFill>
              </a:defRPr>
            </a:pPr>
            <a:endParaRPr/>
          </a:p>
        </p:txBody>
      </p:sp>
      <p:sp>
        <p:nvSpPr>
          <p:cNvPr id="34" name="Presentator 02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218282" y="7518958"/>
            <a:ext cx="6096004" cy="7447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t>Presentator 01</a:t>
            </a:r>
          </a:p>
        </p:txBody>
      </p:sp>
      <p:sp>
        <p:nvSpPr>
          <p:cNvPr id="35" name="Rechthoek"/>
          <p:cNvSpPr/>
          <p:nvPr/>
        </p:nvSpPr>
        <p:spPr>
          <a:xfrm>
            <a:off x="-101601" y="12771966"/>
            <a:ext cx="24789938" cy="1270002"/>
          </a:xfrm>
          <a:prstGeom prst="rect">
            <a:avLst/>
          </a:prstGeom>
          <a:solidFill>
            <a:srgbClr val="FCC13F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pic>
        <p:nvPicPr>
          <p:cNvPr id="36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067" y="8910636"/>
            <a:ext cx="24384002" cy="4453678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987338" y="13070208"/>
            <a:ext cx="396827" cy="38539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95297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drop18-01.jpg" descr="backdrop18-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3797298" y="3067229"/>
            <a:ext cx="21971003" cy="9347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Ondertitel ter uitbreiding of verduidelijking van 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Titelteks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Titeltekst</a:t>
            </a:r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163339" y="13070208"/>
            <a:ext cx="396827" cy="385391"/>
          </a:xfrm>
          <a:prstGeom prst="rect">
            <a:avLst/>
          </a:prstGeom>
          <a:ln w="254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20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ransition spd="med"/>
  <p:txStyles>
    <p:titleStyle>
      <a:lvl1pPr marL="0" marR="0" indent="0" algn="l" defTabSz="24383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24383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24383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24383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24383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24383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24383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24383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2438337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4686"/>
          </a:solidFill>
          <a:uFillTx/>
          <a:latin typeface="+mn-lt"/>
          <a:ea typeface="+mn-ea"/>
          <a:cs typeface="+mn-cs"/>
          <a:sym typeface="Arial"/>
        </a:defRPr>
      </a:lvl1pPr>
      <a:lvl2pPr marL="1168400" marR="0" indent="-55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400" b="0" i="0" u="none" strike="noStrike" cap="none" spc="0" baseline="0">
          <a:solidFill>
            <a:srgbClr val="004686"/>
          </a:solidFill>
          <a:uFillTx/>
          <a:latin typeface="+mn-lt"/>
          <a:ea typeface="+mn-ea"/>
          <a:cs typeface="+mn-cs"/>
          <a:sym typeface="Arial"/>
        </a:defRPr>
      </a:lvl2pPr>
      <a:lvl3pPr marL="1778000" marR="0" indent="-55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400" b="0" i="0" u="none" strike="noStrike" cap="none" spc="0" baseline="0">
          <a:solidFill>
            <a:srgbClr val="004686"/>
          </a:solidFill>
          <a:uFillTx/>
          <a:latin typeface="+mn-lt"/>
          <a:ea typeface="+mn-ea"/>
          <a:cs typeface="+mn-cs"/>
          <a:sym typeface="Arial"/>
        </a:defRPr>
      </a:lvl3pPr>
      <a:lvl4pPr marL="2387600" marR="0" indent="-55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400" b="0" i="0" u="none" strike="noStrike" cap="none" spc="0" baseline="0">
          <a:solidFill>
            <a:srgbClr val="004686"/>
          </a:solidFill>
          <a:uFillTx/>
          <a:latin typeface="+mn-lt"/>
          <a:ea typeface="+mn-ea"/>
          <a:cs typeface="+mn-cs"/>
          <a:sym typeface="Arial"/>
        </a:defRPr>
      </a:lvl4pPr>
      <a:lvl5pPr marL="2997200" marR="0" indent="-55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400" b="0" i="0" u="none" strike="noStrike" cap="none" spc="0" baseline="0">
          <a:solidFill>
            <a:srgbClr val="004686"/>
          </a:solidFill>
          <a:uFillTx/>
          <a:latin typeface="+mn-lt"/>
          <a:ea typeface="+mn-ea"/>
          <a:cs typeface="+mn-cs"/>
          <a:sym typeface="Arial"/>
        </a:defRPr>
      </a:lvl5pPr>
      <a:lvl6pPr marL="3606800" marR="0" indent="-55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400" b="0" i="0" u="none" strike="noStrike" cap="none" spc="0" baseline="0">
          <a:solidFill>
            <a:srgbClr val="004686"/>
          </a:solidFill>
          <a:uFillTx/>
          <a:latin typeface="+mn-lt"/>
          <a:ea typeface="+mn-ea"/>
          <a:cs typeface="+mn-cs"/>
          <a:sym typeface="Arial"/>
        </a:defRPr>
      </a:lvl6pPr>
      <a:lvl7pPr marL="4216400" marR="0" indent="-55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400" b="0" i="0" u="none" strike="noStrike" cap="none" spc="0" baseline="0">
          <a:solidFill>
            <a:srgbClr val="004686"/>
          </a:solidFill>
          <a:uFillTx/>
          <a:latin typeface="+mn-lt"/>
          <a:ea typeface="+mn-ea"/>
          <a:cs typeface="+mn-cs"/>
          <a:sym typeface="Arial"/>
        </a:defRPr>
      </a:lvl7pPr>
      <a:lvl8pPr marL="4826000" marR="0" indent="-55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400" b="0" i="0" u="none" strike="noStrike" cap="none" spc="0" baseline="0">
          <a:solidFill>
            <a:srgbClr val="004686"/>
          </a:solidFill>
          <a:uFillTx/>
          <a:latin typeface="+mn-lt"/>
          <a:ea typeface="+mn-ea"/>
          <a:cs typeface="+mn-cs"/>
          <a:sym typeface="Arial"/>
        </a:defRPr>
      </a:lvl8pPr>
      <a:lvl9pPr marL="5435600" marR="0" indent="-55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400" b="0" i="0" u="none" strike="noStrike" cap="none" spc="0" baseline="0">
          <a:solidFill>
            <a:srgbClr val="004686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likopener"/>
          <p:cNvSpPr txBox="1">
            <a:spLocks noGrp="1"/>
          </p:cNvSpPr>
          <p:nvPr>
            <p:ph type="title"/>
          </p:nvPr>
        </p:nvSpPr>
        <p:spPr>
          <a:xfrm>
            <a:off x="7234763" y="3879158"/>
            <a:ext cx="19824440" cy="208490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 sz="8500"/>
            </a:pPr>
            <a:r>
              <a:rPr lang="nl-BE" sz="15000" dirty="0"/>
              <a:t>Welkom</a:t>
            </a:r>
            <a:endParaRPr sz="15000" dirty="0"/>
          </a:p>
        </p:txBody>
      </p:sp>
      <p:sp>
        <p:nvSpPr>
          <p:cNvPr id="89" name="Rechthoek"/>
          <p:cNvSpPr/>
          <p:nvPr/>
        </p:nvSpPr>
        <p:spPr>
          <a:xfrm>
            <a:off x="-7243" y="-6388"/>
            <a:ext cx="24398486" cy="13714749"/>
          </a:xfrm>
          <a:prstGeom prst="rect">
            <a:avLst/>
          </a:prstGeom>
          <a:ln w="25400">
            <a:solidFill>
              <a:srgbClr val="535353"/>
            </a:solidFill>
            <a:miter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92" name="Blikopener"/>
          <p:cNvSpPr txBox="1"/>
          <p:nvPr/>
        </p:nvSpPr>
        <p:spPr>
          <a:xfrm>
            <a:off x="7476448" y="7513514"/>
            <a:ext cx="10658414" cy="21527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2438337">
              <a:defRPr sz="2500">
                <a:latin typeface="+mj-lt"/>
                <a:ea typeface="+mj-ea"/>
                <a:cs typeface="+mj-cs"/>
                <a:sym typeface="Helvetica"/>
              </a:defRPr>
            </a:pPr>
            <a:r>
              <a:rPr sz="4500" dirty="0"/>
              <a:t>Gent - 20 </a:t>
            </a:r>
            <a:r>
              <a:rPr sz="4500" dirty="0" err="1"/>
              <a:t>juni</a:t>
            </a:r>
            <a:r>
              <a:rPr sz="4500" dirty="0"/>
              <a:t> 2022</a:t>
            </a:r>
          </a:p>
        </p:txBody>
      </p:sp>
      <p:sp>
        <p:nvSpPr>
          <p:cNvPr id="10" name="Blikopener">
            <a:extLst>
              <a:ext uri="{FF2B5EF4-FFF2-40B4-BE49-F238E27FC236}">
                <a16:creationId xmlns:a16="http://schemas.microsoft.com/office/drawing/2014/main" id="{29971489-BD63-CBDD-8982-A8FC55871D24}"/>
              </a:ext>
            </a:extLst>
          </p:cNvPr>
          <p:cNvSpPr txBox="1"/>
          <p:nvPr/>
        </p:nvSpPr>
        <p:spPr>
          <a:xfrm>
            <a:off x="7476448" y="5964059"/>
            <a:ext cx="10658414" cy="21527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2438337">
              <a:defRPr sz="4500" b="1">
                <a:solidFill>
                  <a:srgbClr val="ED4E5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8500" dirty="0"/>
              <a:t>Idee-</a:t>
            </a:r>
            <a:r>
              <a:rPr sz="8500" dirty="0" err="1"/>
              <a:t>doos</a:t>
            </a:r>
            <a:r>
              <a:rPr sz="8500" dirty="0"/>
              <a:t>-</a:t>
            </a:r>
            <a:r>
              <a:rPr sz="8500" dirty="0" err="1"/>
              <a:t>momen</a:t>
            </a:r>
            <a:r>
              <a:rPr lang="nl-BE" sz="8500" dirty="0"/>
              <a:t>t</a:t>
            </a:r>
            <a:endParaRPr sz="85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233969" y="13070208"/>
            <a:ext cx="255564" cy="3853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83" name="Titel van de slide max 1 lijn"/>
          <p:cNvSpPr txBox="1"/>
          <p:nvPr/>
        </p:nvSpPr>
        <p:spPr>
          <a:xfrm>
            <a:off x="3786766" y="1291165"/>
            <a:ext cx="19752569" cy="1553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2438337">
              <a:defRPr sz="8000" b="1">
                <a:solidFill>
                  <a:srgbClr val="004686"/>
                </a:solidFill>
              </a:defRPr>
            </a:lvl1pPr>
          </a:lstStyle>
          <a:p>
            <a:r>
              <a:t>Hoe gaan we nu verder?</a:t>
            </a:r>
          </a:p>
        </p:txBody>
      </p:sp>
      <p:sp>
        <p:nvSpPr>
          <p:cNvPr id="184" name="Slide bullet text"/>
          <p:cNvSpPr txBox="1">
            <a:spLocks noGrp="1"/>
          </p:cNvSpPr>
          <p:nvPr>
            <p:ph type="body" idx="1"/>
          </p:nvPr>
        </p:nvSpPr>
        <p:spPr>
          <a:xfrm>
            <a:off x="3809999" y="3805766"/>
            <a:ext cx="19765370" cy="121565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  <a:defRPr sz="4300" b="1"/>
            </a:pPr>
            <a:r>
              <a:rPr dirty="0">
                <a:solidFill>
                  <a:schemeClr val="tx1"/>
                </a:solidFill>
              </a:rPr>
              <a:t>Hoe </a:t>
            </a:r>
            <a:r>
              <a:rPr dirty="0" err="1">
                <a:solidFill>
                  <a:schemeClr val="tx1"/>
                </a:solidFill>
              </a:rPr>
              <a:t>hebben</a:t>
            </a:r>
            <a:r>
              <a:rPr dirty="0">
                <a:solidFill>
                  <a:schemeClr val="tx1"/>
                </a:solidFill>
              </a:rPr>
              <a:t> we </a:t>
            </a:r>
            <a:r>
              <a:rPr dirty="0" err="1">
                <a:solidFill>
                  <a:schemeClr val="tx1"/>
                </a:solidFill>
              </a:rPr>
              <a:t>bedrijven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geselecteerd</a:t>
            </a:r>
            <a:r>
              <a:rPr dirty="0">
                <a:solidFill>
                  <a:schemeClr val="tx1"/>
                </a:solidFill>
              </a:rPr>
              <a:t>?</a:t>
            </a: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Via </a:t>
            </a:r>
            <a:r>
              <a:rPr dirty="0" err="1">
                <a:solidFill>
                  <a:schemeClr val="tx1"/>
                </a:solidFill>
              </a:rPr>
              <a:t>netwerk</a:t>
            </a:r>
            <a:r>
              <a:rPr dirty="0">
                <a:solidFill>
                  <a:schemeClr val="tx1"/>
                </a:solidFill>
              </a:rPr>
              <a:t> bachelor – </a:t>
            </a:r>
            <a:r>
              <a:rPr dirty="0" err="1">
                <a:solidFill>
                  <a:schemeClr val="tx1"/>
                </a:solidFill>
              </a:rPr>
              <a:t>voordeel</a:t>
            </a:r>
            <a:r>
              <a:rPr dirty="0">
                <a:solidFill>
                  <a:schemeClr val="tx1"/>
                </a:solidFill>
              </a:rPr>
              <a:t> cluster met VKS5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6</a:t>
            </a: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Bedrijven</a:t>
            </a:r>
            <a:r>
              <a:rPr dirty="0">
                <a:solidFill>
                  <a:schemeClr val="tx1"/>
                </a:solidFill>
              </a:rPr>
              <a:t> met </a:t>
            </a:r>
            <a:r>
              <a:rPr dirty="0" err="1">
                <a:solidFill>
                  <a:schemeClr val="tx1"/>
                </a:solidFill>
              </a:rPr>
              <a:t>vestigingen</a:t>
            </a:r>
            <a:r>
              <a:rPr dirty="0">
                <a:solidFill>
                  <a:schemeClr val="tx1"/>
                </a:solidFill>
              </a:rPr>
              <a:t> in </a:t>
            </a:r>
            <a:r>
              <a:rPr dirty="0" err="1">
                <a:solidFill>
                  <a:schemeClr val="tx1"/>
                </a:solidFill>
              </a:rPr>
              <a:t>meerdere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landen</a:t>
            </a:r>
            <a:endParaRPr dirty="0">
              <a:solidFill>
                <a:schemeClr val="tx1"/>
              </a:solidFill>
            </a:endParaRP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Werkplekscan</a:t>
            </a:r>
            <a:r>
              <a:rPr dirty="0">
                <a:solidFill>
                  <a:schemeClr val="tx1"/>
                </a:solidFill>
              </a:rPr>
              <a:t> met </a:t>
            </a:r>
            <a:r>
              <a:rPr dirty="0" err="1">
                <a:solidFill>
                  <a:schemeClr val="tx1"/>
                </a:solidFill>
              </a:rPr>
              <a:t>verwachte</a:t>
            </a:r>
            <a:r>
              <a:rPr dirty="0">
                <a:solidFill>
                  <a:schemeClr val="tx1"/>
                </a:solidFill>
              </a:rPr>
              <a:t> taken Engels/Frans</a:t>
            </a:r>
            <a:br>
              <a:rPr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2000"/>
              </a:spcBef>
              <a:defRPr sz="4300" b="1"/>
            </a:pPr>
            <a:r>
              <a:rPr dirty="0" err="1">
                <a:solidFill>
                  <a:schemeClr val="tx1"/>
                </a:solidFill>
              </a:rPr>
              <a:t>Uitdagingen</a:t>
            </a:r>
            <a:r>
              <a:rPr dirty="0">
                <a:solidFill>
                  <a:schemeClr val="tx1"/>
                </a:solidFill>
              </a:rPr>
              <a:t>?</a:t>
            </a: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Buitenlandse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bedrijven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kennen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vooral</a:t>
            </a:r>
            <a:r>
              <a:rPr dirty="0">
                <a:solidFill>
                  <a:schemeClr val="tx1"/>
                </a:solidFill>
              </a:rPr>
              <a:t> VKS6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voltijdse</a:t>
            </a:r>
            <a:r>
              <a:rPr dirty="0">
                <a:solidFill>
                  <a:schemeClr val="tx1"/>
                </a:solidFill>
              </a:rPr>
              <a:t> stages</a:t>
            </a: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i="1" dirty="0">
                <a:solidFill>
                  <a:schemeClr val="tx1"/>
                </a:solidFill>
              </a:rPr>
              <a:t>‘</a:t>
            </a:r>
            <a:r>
              <a:rPr i="1" dirty="0" err="1">
                <a:solidFill>
                  <a:schemeClr val="tx1"/>
                </a:solidFill>
              </a:rPr>
              <a:t>Isolement</a:t>
            </a:r>
            <a:r>
              <a:rPr i="1" dirty="0">
                <a:solidFill>
                  <a:schemeClr val="tx1"/>
                </a:solidFill>
              </a:rPr>
              <a:t>’ </a:t>
            </a:r>
            <a:r>
              <a:rPr dirty="0" err="1">
                <a:solidFill>
                  <a:schemeClr val="tx1"/>
                </a:solidFill>
              </a:rPr>
              <a:t>studenten</a:t>
            </a:r>
            <a:r>
              <a:rPr dirty="0">
                <a:solidFill>
                  <a:schemeClr val="tx1"/>
                </a:solidFill>
              </a:rPr>
              <a:t>, wat </a:t>
            </a:r>
            <a:r>
              <a:rPr dirty="0" err="1">
                <a:solidFill>
                  <a:schemeClr val="tx1"/>
                </a:solidFill>
              </a:rPr>
              <a:t>tijdens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niet</a:t>
            </a:r>
            <a:r>
              <a:rPr dirty="0">
                <a:solidFill>
                  <a:schemeClr val="tx1"/>
                </a:solidFill>
              </a:rPr>
              <a:t>-WPL </a:t>
            </a:r>
            <a:r>
              <a:rPr dirty="0" err="1">
                <a:solidFill>
                  <a:schemeClr val="tx1"/>
                </a:solidFill>
              </a:rPr>
              <a:t>dagen</a:t>
            </a:r>
            <a:r>
              <a:rPr dirty="0">
                <a:solidFill>
                  <a:schemeClr val="tx1"/>
                </a:solidFill>
              </a:rPr>
              <a:t>?</a:t>
            </a: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Kennis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vreemde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talen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graduaatstudenten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163338" y="13070208"/>
            <a:ext cx="396826" cy="3853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87" name="Titel van de slide max 1 lijn"/>
          <p:cNvSpPr txBox="1"/>
          <p:nvPr/>
        </p:nvSpPr>
        <p:spPr>
          <a:xfrm>
            <a:off x="3786766" y="1291165"/>
            <a:ext cx="20939821" cy="1553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2438337">
              <a:defRPr sz="8000" b="1">
                <a:solidFill>
                  <a:srgbClr val="004686"/>
                </a:solidFill>
              </a:defRPr>
            </a:lvl1pPr>
          </a:lstStyle>
          <a:p>
            <a:r>
              <a:t>Hoe hebben we studenten geselecteerd?</a:t>
            </a:r>
          </a:p>
        </p:txBody>
      </p:sp>
      <p:sp>
        <p:nvSpPr>
          <p:cNvPr id="188" name="Slide bullet text"/>
          <p:cNvSpPr txBox="1">
            <a:spLocks noGrp="1"/>
          </p:cNvSpPr>
          <p:nvPr>
            <p:ph type="body" idx="1"/>
          </p:nvPr>
        </p:nvSpPr>
        <p:spPr>
          <a:xfrm>
            <a:off x="3809999" y="3818466"/>
            <a:ext cx="19765370" cy="121565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2500"/>
              </a:spcBef>
              <a:defRPr sz="4300" b="1"/>
            </a:pPr>
            <a:r>
              <a:rPr dirty="0" err="1">
                <a:solidFill>
                  <a:schemeClr val="tx1"/>
                </a:solidFill>
              </a:rPr>
              <a:t>Selectie</a:t>
            </a:r>
            <a:r>
              <a:rPr dirty="0">
                <a:solidFill>
                  <a:schemeClr val="tx1"/>
                </a:solidFill>
              </a:rPr>
              <a:t> door  de </a:t>
            </a:r>
            <a:r>
              <a:rPr dirty="0" err="1">
                <a:solidFill>
                  <a:schemeClr val="tx1"/>
                </a:solidFill>
              </a:rPr>
              <a:t>opleiding</a:t>
            </a:r>
            <a:r>
              <a:rPr dirty="0">
                <a:solidFill>
                  <a:schemeClr val="tx1"/>
                </a:solidFill>
              </a:rPr>
              <a:t> MCS/SAL/WMA</a:t>
            </a:r>
          </a:p>
          <a:p>
            <a:pPr marL="481263" indent="-481263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&gt;= 12/20 op </a:t>
            </a:r>
            <a:r>
              <a:rPr dirty="0" err="1">
                <a:solidFill>
                  <a:schemeClr val="tx1"/>
                </a:solidFill>
              </a:rPr>
              <a:t>Werkplekleren</a:t>
            </a:r>
            <a:r>
              <a:rPr dirty="0">
                <a:solidFill>
                  <a:schemeClr val="tx1"/>
                </a:solidFill>
              </a:rPr>
              <a:t> 2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3</a:t>
            </a:r>
          </a:p>
          <a:p>
            <a:pPr marL="481263" indent="-481263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&gt;= 12/20 op al je </a:t>
            </a:r>
            <a:r>
              <a:rPr dirty="0" err="1">
                <a:solidFill>
                  <a:schemeClr val="tx1"/>
                </a:solidFill>
              </a:rPr>
              <a:t>talen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Nederlands</a:t>
            </a:r>
            <a:r>
              <a:rPr dirty="0">
                <a:solidFill>
                  <a:schemeClr val="tx1"/>
                </a:solidFill>
              </a:rPr>
              <a:t>/Frans/Engels) </a:t>
            </a:r>
            <a:r>
              <a:rPr dirty="0" err="1">
                <a:solidFill>
                  <a:schemeClr val="tx1"/>
                </a:solidFill>
              </a:rPr>
              <a:t>ongeacht</a:t>
            </a:r>
            <a:r>
              <a:rPr dirty="0">
                <a:solidFill>
                  <a:schemeClr val="tx1"/>
                </a:solidFill>
              </a:rPr>
              <a:t> je </a:t>
            </a:r>
            <a:r>
              <a:rPr dirty="0" err="1">
                <a:solidFill>
                  <a:schemeClr val="tx1"/>
                </a:solidFill>
              </a:rPr>
              <a:t>bestemming</a:t>
            </a:r>
            <a:endParaRPr dirty="0">
              <a:solidFill>
                <a:schemeClr val="tx1"/>
              </a:solidFill>
            </a:endParaRPr>
          </a:p>
          <a:p>
            <a:pPr marL="481263" indent="-481263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Totaalpercentage</a:t>
            </a:r>
            <a:r>
              <a:rPr dirty="0">
                <a:solidFill>
                  <a:schemeClr val="tx1"/>
                </a:solidFill>
              </a:rPr>
              <a:t> TS1: &gt;= 65%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170345" y="13070208"/>
            <a:ext cx="382812" cy="3853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91" name="Titel van de slide max 1 lijn"/>
          <p:cNvSpPr txBox="1"/>
          <p:nvPr/>
        </p:nvSpPr>
        <p:spPr>
          <a:xfrm>
            <a:off x="3786766" y="1291165"/>
            <a:ext cx="20939821" cy="2330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2438337">
              <a:defRPr sz="7600" b="1">
                <a:solidFill>
                  <a:srgbClr val="004686"/>
                </a:solidFill>
              </a:defRPr>
            </a:lvl1pPr>
          </a:lstStyle>
          <a:p>
            <a:r>
              <a:t>Hoeveel studenten hebben we uitgestuurd?</a:t>
            </a:r>
          </a:p>
        </p:txBody>
      </p:sp>
      <p:sp>
        <p:nvSpPr>
          <p:cNvPr id="192" name="Slide bullet text"/>
          <p:cNvSpPr txBox="1">
            <a:spLocks noGrp="1"/>
          </p:cNvSpPr>
          <p:nvPr>
            <p:ph type="body" idx="1"/>
          </p:nvPr>
        </p:nvSpPr>
        <p:spPr>
          <a:xfrm>
            <a:off x="3809999" y="3805766"/>
            <a:ext cx="19765370" cy="121565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2500"/>
              </a:spcBef>
              <a:defRPr sz="4300" b="1"/>
            </a:pPr>
            <a:r>
              <a:rPr dirty="0">
                <a:solidFill>
                  <a:schemeClr val="tx1"/>
                </a:solidFill>
              </a:rPr>
              <a:t>AJ 20-21</a:t>
            </a:r>
            <a:r>
              <a:rPr lang="nl-BE" dirty="0">
                <a:solidFill>
                  <a:schemeClr val="tx1"/>
                </a:solidFill>
              </a:rPr>
              <a:t>          </a:t>
            </a:r>
            <a:r>
              <a:rPr dirty="0">
                <a:solidFill>
                  <a:schemeClr val="tx1"/>
                </a:solidFill>
              </a:rPr>
              <a:t>AJ 21-22</a:t>
            </a: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Effectief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kandidaat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gesteld</a:t>
            </a:r>
            <a:r>
              <a:rPr dirty="0">
                <a:solidFill>
                  <a:schemeClr val="tx1"/>
                </a:solidFill>
              </a:rPr>
              <a:t> N=15</a:t>
            </a: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Na </a:t>
            </a:r>
            <a:r>
              <a:rPr dirty="0" err="1">
                <a:solidFill>
                  <a:schemeClr val="tx1"/>
                </a:solidFill>
              </a:rPr>
              <a:t>selectie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opleiding</a:t>
            </a:r>
            <a:r>
              <a:rPr dirty="0">
                <a:solidFill>
                  <a:schemeClr val="tx1"/>
                </a:solidFill>
              </a:rPr>
              <a:t>  N=12</a:t>
            </a: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Effectief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uitgestuurd</a:t>
            </a:r>
            <a:r>
              <a:rPr dirty="0">
                <a:solidFill>
                  <a:schemeClr val="tx1"/>
                </a:solidFill>
              </a:rPr>
              <a:t> N=5 (</a:t>
            </a:r>
            <a:r>
              <a:rPr dirty="0" err="1">
                <a:solidFill>
                  <a:schemeClr val="tx1"/>
                </a:solidFill>
              </a:rPr>
              <a:t>Coronajaar</a:t>
            </a:r>
            <a:r>
              <a:rPr dirty="0">
                <a:solidFill>
                  <a:schemeClr val="tx1"/>
                </a:solidFill>
              </a:rPr>
              <a:t>…)</a:t>
            </a: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Bestemmingen</a:t>
            </a:r>
            <a:r>
              <a:rPr dirty="0">
                <a:solidFill>
                  <a:schemeClr val="tx1"/>
                </a:solidFill>
              </a:rPr>
              <a:t>?  Rotterdam, Amsterdam, </a:t>
            </a:r>
            <a:r>
              <a:rPr dirty="0" err="1">
                <a:solidFill>
                  <a:schemeClr val="tx1"/>
                </a:solidFill>
              </a:rPr>
              <a:t>Milaan</a:t>
            </a:r>
            <a:r>
              <a:rPr dirty="0">
                <a:solidFill>
                  <a:schemeClr val="tx1"/>
                </a:solidFill>
              </a:rPr>
              <a:t>, Rome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Lissabon</a:t>
            </a:r>
            <a:br>
              <a:rPr dirty="0">
                <a:solidFill>
                  <a:schemeClr val="tx1"/>
                </a:solidFill>
              </a:rPr>
            </a:br>
            <a:endParaRPr b="1" dirty="0">
              <a:solidFill>
                <a:schemeClr val="tx1"/>
              </a:solidFill>
            </a:endParaRPr>
          </a:p>
          <a:p>
            <a:pPr>
              <a:spcBef>
                <a:spcPts val="2500"/>
              </a:spcBef>
              <a:defRPr sz="4300" b="1"/>
            </a:pPr>
            <a:r>
              <a:rPr dirty="0">
                <a:solidFill>
                  <a:schemeClr val="tx1"/>
                </a:solidFill>
              </a:rPr>
              <a:t>AJ 21-22</a:t>
            </a:r>
            <a:r>
              <a:rPr lang="nl-BE" dirty="0">
                <a:solidFill>
                  <a:schemeClr val="tx1"/>
                </a:solidFill>
              </a:rPr>
              <a:t>          </a:t>
            </a:r>
            <a:r>
              <a:rPr dirty="0">
                <a:solidFill>
                  <a:schemeClr val="tx1"/>
                </a:solidFill>
              </a:rPr>
              <a:t>AJ 22-23</a:t>
            </a: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Effectief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kandidaat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gesteld</a:t>
            </a:r>
            <a:r>
              <a:rPr dirty="0">
                <a:solidFill>
                  <a:schemeClr val="tx1"/>
                </a:solidFill>
              </a:rPr>
              <a:t> N=18</a:t>
            </a: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…?</a:t>
            </a:r>
          </a:p>
        </p:txBody>
      </p:sp>
      <p:sp>
        <p:nvSpPr>
          <p:cNvPr id="193" name="Pijl"/>
          <p:cNvSpPr/>
          <p:nvPr/>
        </p:nvSpPr>
        <p:spPr>
          <a:xfrm>
            <a:off x="6370319" y="9498666"/>
            <a:ext cx="847446" cy="385391"/>
          </a:xfrm>
          <a:prstGeom prst="rightArrow">
            <a:avLst>
              <a:gd name="adj1" fmla="val 28953"/>
              <a:gd name="adj2" fmla="val 105964"/>
            </a:avLst>
          </a:prstGeom>
          <a:solidFill>
            <a:srgbClr val="5BCBF5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94" name="Pijl"/>
          <p:cNvSpPr/>
          <p:nvPr/>
        </p:nvSpPr>
        <p:spPr>
          <a:xfrm>
            <a:off x="6370319" y="3998461"/>
            <a:ext cx="847446" cy="385391"/>
          </a:xfrm>
          <a:prstGeom prst="rightArrow">
            <a:avLst>
              <a:gd name="adj1" fmla="val 28953"/>
              <a:gd name="adj2" fmla="val 105964"/>
            </a:avLst>
          </a:prstGeom>
          <a:solidFill>
            <a:srgbClr val="5BCBF5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163338" y="13070208"/>
            <a:ext cx="396826" cy="3853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97" name="Titel van de slide max 1 lijn"/>
          <p:cNvSpPr txBox="1"/>
          <p:nvPr/>
        </p:nvSpPr>
        <p:spPr>
          <a:xfrm>
            <a:off x="3786766" y="1291165"/>
            <a:ext cx="20939821" cy="2330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2438337">
              <a:defRPr sz="7600" b="1">
                <a:solidFill>
                  <a:srgbClr val="004686"/>
                </a:solidFill>
              </a:defRPr>
            </a:lvl1pPr>
          </a:lstStyle>
          <a:p>
            <a:r>
              <a:t>Toekomstplannen</a:t>
            </a:r>
          </a:p>
        </p:txBody>
      </p:sp>
      <p:sp>
        <p:nvSpPr>
          <p:cNvPr id="198" name="Slide bullet text"/>
          <p:cNvSpPr txBox="1">
            <a:spLocks noGrp="1"/>
          </p:cNvSpPr>
          <p:nvPr>
            <p:ph type="body" idx="1"/>
          </p:nvPr>
        </p:nvSpPr>
        <p:spPr>
          <a:xfrm>
            <a:off x="3809999" y="3805766"/>
            <a:ext cx="19765370" cy="79743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We </a:t>
            </a:r>
            <a:r>
              <a:rPr dirty="0" err="1">
                <a:solidFill>
                  <a:schemeClr val="tx1"/>
                </a:solidFill>
              </a:rPr>
              <a:t>mikken</a:t>
            </a:r>
            <a:r>
              <a:rPr dirty="0">
                <a:solidFill>
                  <a:schemeClr val="tx1"/>
                </a:solidFill>
              </a:rPr>
              <a:t> op 10% van 2dejaars </a:t>
            </a:r>
            <a:r>
              <a:rPr dirty="0" err="1">
                <a:solidFill>
                  <a:schemeClr val="tx1"/>
                </a:solidFill>
              </a:rPr>
              <a:t>studenten</a:t>
            </a:r>
            <a:r>
              <a:rPr dirty="0">
                <a:solidFill>
                  <a:schemeClr val="tx1"/>
                </a:solidFill>
              </a:rPr>
              <a:t> in 2025-2026</a:t>
            </a:r>
          </a:p>
          <a:p>
            <a:pPr marL="457200" indent="-457200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We </a:t>
            </a:r>
            <a:r>
              <a:rPr dirty="0" err="1">
                <a:solidFill>
                  <a:schemeClr val="tx1"/>
                </a:solidFill>
              </a:rPr>
              <a:t>zoeken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ook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onderwijs</a:t>
            </a:r>
            <a:r>
              <a:rPr dirty="0">
                <a:solidFill>
                  <a:schemeClr val="tx1"/>
                </a:solidFill>
              </a:rPr>
              <a:t> VKS5 partners </a:t>
            </a:r>
            <a:r>
              <a:rPr dirty="0" err="1">
                <a:solidFill>
                  <a:schemeClr val="tx1"/>
                </a:solidFill>
              </a:rPr>
              <a:t>voor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een</a:t>
            </a:r>
            <a:r>
              <a:rPr i="1" dirty="0">
                <a:solidFill>
                  <a:schemeClr val="tx1"/>
                </a:solidFill>
              </a:rPr>
              <a:t> ‘full’ </a:t>
            </a:r>
            <a:r>
              <a:rPr dirty="0" err="1">
                <a:solidFill>
                  <a:schemeClr val="tx1"/>
                </a:solidFill>
              </a:rPr>
              <a:t>buitenland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ervaring</a:t>
            </a:r>
            <a:endParaRPr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Extra </a:t>
            </a:r>
            <a:r>
              <a:rPr dirty="0" err="1">
                <a:solidFill>
                  <a:schemeClr val="tx1"/>
                </a:solidFill>
              </a:rPr>
              <a:t>flexibiliteit</a:t>
            </a:r>
            <a:r>
              <a:rPr dirty="0">
                <a:solidFill>
                  <a:schemeClr val="tx1"/>
                </a:solidFill>
              </a:rPr>
              <a:t>? Wat </a:t>
            </a:r>
            <a:r>
              <a:rPr dirty="0" err="1">
                <a:solidFill>
                  <a:schemeClr val="tx1"/>
                </a:solidFill>
              </a:rPr>
              <a:t>indien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bedrijf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enkel</a:t>
            </a:r>
            <a:r>
              <a:rPr dirty="0">
                <a:solidFill>
                  <a:schemeClr val="tx1"/>
                </a:solidFill>
              </a:rPr>
              <a:t> 5 </a:t>
            </a:r>
            <a:r>
              <a:rPr dirty="0" err="1">
                <a:solidFill>
                  <a:schemeClr val="tx1"/>
                </a:solidFill>
              </a:rPr>
              <a:t>dagen</a:t>
            </a:r>
            <a:r>
              <a:rPr dirty="0">
                <a:solidFill>
                  <a:schemeClr val="tx1"/>
                </a:solidFill>
              </a:rPr>
              <a:t>/week </a:t>
            </a:r>
            <a:r>
              <a:rPr dirty="0" err="1">
                <a:solidFill>
                  <a:schemeClr val="tx1"/>
                </a:solidFill>
              </a:rPr>
              <a:t>aanbiedt</a:t>
            </a:r>
            <a:r>
              <a:rPr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00000"/>
              </a:lnSpc>
              <a:spcBef>
                <a:spcPts val="2000"/>
              </a:spcBef>
              <a:defRPr sz="4300"/>
            </a:pPr>
            <a:r>
              <a:rPr dirty="0">
                <a:solidFill>
                  <a:schemeClr val="tx1"/>
                </a:solidFill>
              </a:rPr>
              <a:t> </a:t>
            </a:r>
            <a:r>
              <a:rPr lang="nl-BE" dirty="0">
                <a:solidFill>
                  <a:schemeClr val="tx1"/>
                </a:solidFill>
              </a:rPr>
              <a:t>           </a:t>
            </a:r>
            <a:r>
              <a:rPr dirty="0">
                <a:solidFill>
                  <a:schemeClr val="tx1"/>
                </a:solidFill>
              </a:rPr>
              <a:t>PXL </a:t>
            </a:r>
            <a:r>
              <a:rPr dirty="0" err="1">
                <a:solidFill>
                  <a:schemeClr val="tx1"/>
                </a:solidFill>
              </a:rPr>
              <a:t>didactisch</a:t>
            </a:r>
            <a:r>
              <a:rPr dirty="0">
                <a:solidFill>
                  <a:schemeClr val="tx1"/>
                </a:solidFill>
              </a:rPr>
              <a:t> concept WPL</a:t>
            </a:r>
          </a:p>
          <a:p>
            <a:pPr marL="457200" indent="-457200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Extra </a:t>
            </a:r>
            <a:r>
              <a:rPr dirty="0" err="1">
                <a:solidFill>
                  <a:schemeClr val="tx1"/>
                </a:solidFill>
              </a:rPr>
              <a:t>taalondersteuning</a:t>
            </a:r>
            <a:endParaRPr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Uitbreiden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netwerk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buitenlandse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bedrijven</a:t>
            </a:r>
            <a:endParaRPr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PXL  </a:t>
            </a:r>
            <a:r>
              <a:rPr dirty="0" err="1">
                <a:solidFill>
                  <a:schemeClr val="tx1"/>
                </a:solidFill>
              </a:rPr>
              <a:t>Europese</a:t>
            </a:r>
            <a:r>
              <a:rPr dirty="0">
                <a:solidFill>
                  <a:schemeClr val="tx1"/>
                </a:solidFill>
              </a:rPr>
              <a:t> Universiteit</a:t>
            </a:r>
          </a:p>
          <a:p>
            <a:pPr marL="457200" indent="-457200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Chain 5</a:t>
            </a:r>
          </a:p>
          <a:p>
            <a:pPr marL="457200" indent="-457200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Word-of-mouth</a:t>
            </a:r>
          </a:p>
        </p:txBody>
      </p:sp>
      <p:sp>
        <p:nvSpPr>
          <p:cNvPr id="199" name="Dubbele pijl"/>
          <p:cNvSpPr/>
          <p:nvPr/>
        </p:nvSpPr>
        <p:spPr>
          <a:xfrm>
            <a:off x="3982661" y="6665304"/>
            <a:ext cx="1486327" cy="385391"/>
          </a:xfrm>
          <a:prstGeom prst="leftRightArrow">
            <a:avLst>
              <a:gd name="adj1" fmla="val 32000"/>
              <a:gd name="adj2" fmla="val 112067"/>
            </a:avLst>
          </a:prstGeom>
          <a:solidFill>
            <a:srgbClr val="5BCBF5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163338" y="13070208"/>
            <a:ext cx="396826" cy="3853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03" name="Titel van de slide max 1 lijn"/>
          <p:cNvSpPr txBox="1"/>
          <p:nvPr/>
        </p:nvSpPr>
        <p:spPr>
          <a:xfrm>
            <a:off x="3786766" y="1291165"/>
            <a:ext cx="20939821" cy="2330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2438337">
              <a:defRPr sz="7600" b="1">
                <a:solidFill>
                  <a:srgbClr val="004686"/>
                </a:solidFill>
              </a:defRPr>
            </a:lvl1pPr>
          </a:lstStyle>
          <a:p>
            <a:r>
              <a:t>Lessons learned</a:t>
            </a:r>
          </a:p>
        </p:txBody>
      </p:sp>
      <p:sp>
        <p:nvSpPr>
          <p:cNvPr id="204" name="Slide bullet text"/>
          <p:cNvSpPr txBox="1">
            <a:spLocks noGrp="1"/>
          </p:cNvSpPr>
          <p:nvPr>
            <p:ph type="body" idx="1"/>
          </p:nvPr>
        </p:nvSpPr>
        <p:spPr>
          <a:xfrm>
            <a:off x="3809999" y="3805766"/>
            <a:ext cx="19765370" cy="82599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Werkplekleren</a:t>
            </a:r>
            <a:r>
              <a:rPr dirty="0">
                <a:solidFill>
                  <a:schemeClr val="tx1"/>
                </a:solidFill>
              </a:rPr>
              <a:t> in het </a:t>
            </a:r>
            <a:r>
              <a:rPr dirty="0" err="1">
                <a:solidFill>
                  <a:schemeClr val="tx1"/>
                </a:solidFill>
              </a:rPr>
              <a:t>buitenland</a:t>
            </a:r>
            <a:r>
              <a:rPr dirty="0">
                <a:solidFill>
                  <a:schemeClr val="tx1"/>
                </a:solidFill>
              </a:rPr>
              <a:t> is </a:t>
            </a:r>
            <a:r>
              <a:rPr dirty="0" err="1">
                <a:solidFill>
                  <a:schemeClr val="tx1"/>
                </a:solidFill>
              </a:rPr>
              <a:t>absoluut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haalbaar</a:t>
            </a:r>
            <a:endParaRPr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Nederland is </a:t>
            </a:r>
            <a:r>
              <a:rPr dirty="0" err="1">
                <a:solidFill>
                  <a:schemeClr val="tx1"/>
                </a:solidFill>
              </a:rPr>
              <a:t>makkelijkste</a:t>
            </a:r>
            <a:endParaRPr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Vrij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veel</a:t>
            </a:r>
            <a:r>
              <a:rPr dirty="0">
                <a:solidFill>
                  <a:schemeClr val="tx1"/>
                </a:solidFill>
              </a:rPr>
              <a:t> interesse </a:t>
            </a:r>
            <a:r>
              <a:rPr dirty="0" err="1">
                <a:solidFill>
                  <a:schemeClr val="tx1"/>
                </a:solidFill>
              </a:rPr>
              <a:t>bij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graduaatstudenten</a:t>
            </a:r>
            <a:endParaRPr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Gebruik</a:t>
            </a:r>
            <a:r>
              <a:rPr dirty="0">
                <a:solidFill>
                  <a:schemeClr val="tx1"/>
                </a:solidFill>
              </a:rPr>
              <a:t> je </a:t>
            </a:r>
            <a:r>
              <a:rPr dirty="0" err="1">
                <a:solidFill>
                  <a:schemeClr val="tx1"/>
                </a:solidFill>
              </a:rPr>
              <a:t>multiculturele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studentenpopulatie</a:t>
            </a:r>
            <a:br>
              <a:rPr dirty="0">
                <a:solidFill>
                  <a:schemeClr val="tx1"/>
                </a:solidFill>
              </a:rPr>
            </a:br>
            <a:r>
              <a:rPr dirty="0">
                <a:solidFill>
                  <a:schemeClr val="tx1"/>
                </a:solidFill>
              </a:rPr>
              <a:t>(PXL= </a:t>
            </a:r>
            <a:r>
              <a:rPr dirty="0" err="1">
                <a:solidFill>
                  <a:schemeClr val="tx1"/>
                </a:solidFill>
              </a:rPr>
              <a:t>Italiaans</a:t>
            </a:r>
            <a:r>
              <a:rPr dirty="0">
                <a:solidFill>
                  <a:schemeClr val="tx1"/>
                </a:solidFill>
              </a:rPr>
              <a:t>, Turks, </a:t>
            </a:r>
            <a:r>
              <a:rPr dirty="0" err="1">
                <a:solidFill>
                  <a:schemeClr val="tx1"/>
                </a:solidFill>
              </a:rPr>
              <a:t>Spaans</a:t>
            </a:r>
            <a:r>
              <a:rPr dirty="0">
                <a:solidFill>
                  <a:schemeClr val="tx1"/>
                </a:solidFill>
              </a:rPr>
              <a:t> -&gt; </a:t>
            </a:r>
            <a:r>
              <a:rPr dirty="0" err="1">
                <a:solidFill>
                  <a:schemeClr val="tx1"/>
                </a:solidFill>
              </a:rPr>
              <a:t>opportuniteiten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Neem je </a:t>
            </a:r>
            <a:r>
              <a:rPr dirty="0" err="1">
                <a:solidFill>
                  <a:schemeClr val="tx1"/>
                </a:solidFill>
              </a:rPr>
              <a:t>graduaatstudenten</a:t>
            </a:r>
            <a:r>
              <a:rPr dirty="0">
                <a:solidFill>
                  <a:schemeClr val="tx1"/>
                </a:solidFill>
              </a:rPr>
              <a:t> mee in je </a:t>
            </a:r>
            <a:r>
              <a:rPr dirty="0" err="1">
                <a:solidFill>
                  <a:schemeClr val="tx1"/>
                </a:solidFill>
              </a:rPr>
              <a:t>reguliere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internationalisering</a:t>
            </a:r>
            <a:r>
              <a:rPr dirty="0">
                <a:solidFill>
                  <a:schemeClr val="tx1"/>
                </a:solidFill>
              </a:rPr>
              <a:t> flow</a:t>
            </a: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Wees </a:t>
            </a:r>
            <a:r>
              <a:rPr dirty="0" err="1">
                <a:solidFill>
                  <a:schemeClr val="tx1"/>
                </a:solidFill>
              </a:rPr>
              <a:t>flexibel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inzake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periode</a:t>
            </a:r>
            <a:r>
              <a:rPr dirty="0">
                <a:solidFill>
                  <a:schemeClr val="tx1"/>
                </a:solidFill>
              </a:rPr>
              <a:t>/</a:t>
            </a:r>
            <a:r>
              <a:rPr dirty="0" err="1">
                <a:solidFill>
                  <a:schemeClr val="tx1"/>
                </a:solidFill>
              </a:rPr>
              <a:t>duur</a:t>
            </a:r>
            <a:r>
              <a:rPr dirty="0">
                <a:solidFill>
                  <a:schemeClr val="tx1"/>
                </a:solidFill>
              </a:rPr>
              <a:t>/…</a:t>
            </a: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Gebruik</a:t>
            </a:r>
            <a:r>
              <a:rPr dirty="0">
                <a:solidFill>
                  <a:schemeClr val="tx1"/>
                </a:solidFill>
              </a:rPr>
              <a:t> de Corona-</a:t>
            </a:r>
            <a:r>
              <a:rPr dirty="0" err="1">
                <a:solidFill>
                  <a:schemeClr val="tx1"/>
                </a:solidFill>
              </a:rPr>
              <a:t>digitale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transformatie</a:t>
            </a:r>
            <a:r>
              <a:rPr dirty="0">
                <a:solidFill>
                  <a:schemeClr val="tx1"/>
                </a:solidFill>
              </a:rPr>
              <a:t> in je </a:t>
            </a:r>
            <a:r>
              <a:rPr dirty="0" err="1">
                <a:solidFill>
                  <a:schemeClr val="tx1"/>
                </a:solidFill>
              </a:rPr>
              <a:t>voordeel</a:t>
            </a:r>
            <a:endParaRPr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25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Bouw </a:t>
            </a:r>
            <a:r>
              <a:rPr dirty="0" err="1">
                <a:solidFill>
                  <a:schemeClr val="tx1"/>
                </a:solidFill>
              </a:rPr>
              <a:t>een</a:t>
            </a:r>
            <a:r>
              <a:rPr dirty="0">
                <a:solidFill>
                  <a:schemeClr val="tx1"/>
                </a:solidFill>
              </a:rPr>
              <a:t> VKS5-netwerk </a:t>
            </a:r>
            <a:r>
              <a:rPr dirty="0" err="1">
                <a:solidFill>
                  <a:schemeClr val="tx1"/>
                </a:solidFill>
              </a:rPr>
              <a:t>uit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23163338" y="13070207"/>
            <a:ext cx="396826" cy="3853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10" name="Rechthoek"/>
          <p:cNvSpPr/>
          <p:nvPr/>
        </p:nvSpPr>
        <p:spPr>
          <a:xfrm>
            <a:off x="753531" y="10024984"/>
            <a:ext cx="4613087" cy="25569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211" name="Rechthoek"/>
          <p:cNvSpPr/>
          <p:nvPr/>
        </p:nvSpPr>
        <p:spPr>
          <a:xfrm>
            <a:off x="-215373" y="12785118"/>
            <a:ext cx="24618776" cy="2556969"/>
          </a:xfrm>
          <a:prstGeom prst="rect">
            <a:avLst/>
          </a:prstGeom>
          <a:solidFill>
            <a:srgbClr val="FCC13F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pic>
        <p:nvPicPr>
          <p:cNvPr id="212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067" y="8910636"/>
            <a:ext cx="24384002" cy="4453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88" y="5677604"/>
            <a:ext cx="5973835" cy="236079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Blikopener"/>
          <p:cNvSpPr txBox="1"/>
          <p:nvPr/>
        </p:nvSpPr>
        <p:spPr>
          <a:xfrm>
            <a:off x="-3907372" y="1271463"/>
            <a:ext cx="10658416" cy="101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defTabSz="2438337">
              <a:defRPr sz="4500" b="1">
                <a:solidFill>
                  <a:srgbClr val="ED4E53"/>
                </a:solidFill>
              </a:defRPr>
            </a:pPr>
            <a:r>
              <a:t>Idee-doos-moment</a:t>
            </a:r>
          </a:p>
          <a:p>
            <a:pPr algn="r" defTabSz="2438337">
              <a:defRPr sz="2500"/>
            </a:pPr>
            <a:r>
              <a:t>Gent - 20 juni 2022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likopener"/>
          <p:cNvSpPr txBox="1">
            <a:spLocks noGrp="1"/>
          </p:cNvSpPr>
          <p:nvPr>
            <p:ph type="title"/>
          </p:nvPr>
        </p:nvSpPr>
        <p:spPr>
          <a:xfrm>
            <a:off x="7234763" y="4495656"/>
            <a:ext cx="16446178" cy="33922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t>Behind the scene: </a:t>
            </a:r>
            <a:br/>
            <a:r>
              <a:t>Werkplekleren in het buitenland</a:t>
            </a:r>
          </a:p>
        </p:txBody>
      </p:sp>
      <p:sp>
        <p:nvSpPr>
          <p:cNvPr id="88" name="Presentator 02"/>
          <p:cNvSpPr txBox="1">
            <a:spLocks noGrp="1"/>
          </p:cNvSpPr>
          <p:nvPr>
            <p:ph type="body" sz="quarter" idx="1"/>
          </p:nvPr>
        </p:nvSpPr>
        <p:spPr>
          <a:xfrm>
            <a:off x="7257815" y="8179357"/>
            <a:ext cx="7737545" cy="744734"/>
          </a:xfrm>
          <a:prstGeom prst="rect">
            <a:avLst/>
          </a:prstGeom>
        </p:spPr>
        <p:txBody>
          <a:bodyPr/>
          <a:lstStyle>
            <a:lvl1pPr>
              <a:defRPr sz="3600" i="0"/>
            </a:lvl1pPr>
          </a:lstStyle>
          <a:p>
            <a:r>
              <a:t>Maarten Thiry</a:t>
            </a:r>
          </a:p>
        </p:txBody>
      </p:sp>
      <p:sp>
        <p:nvSpPr>
          <p:cNvPr id="89" name="Rechthoek"/>
          <p:cNvSpPr/>
          <p:nvPr/>
        </p:nvSpPr>
        <p:spPr>
          <a:xfrm>
            <a:off x="-7243" y="-6388"/>
            <a:ext cx="24398486" cy="13714749"/>
          </a:xfrm>
          <a:prstGeom prst="rect">
            <a:avLst/>
          </a:prstGeom>
          <a:ln w="25400">
            <a:solidFill>
              <a:srgbClr val="535353"/>
            </a:solidFill>
            <a:miter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90" name="Lijn"/>
          <p:cNvSpPr/>
          <p:nvPr/>
        </p:nvSpPr>
        <p:spPr>
          <a:xfrm flipV="1">
            <a:off x="14374099" y="8180385"/>
            <a:ext cx="2" cy="1637321"/>
          </a:xfrm>
          <a:prstGeom prst="line">
            <a:avLst/>
          </a:prstGeom>
          <a:ln w="25400" cap="rnd">
            <a:solidFill>
              <a:srgbClr val="535353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" name="functie presentator 01"/>
          <p:cNvSpPr txBox="1"/>
          <p:nvPr/>
        </p:nvSpPr>
        <p:spPr>
          <a:xfrm>
            <a:off x="7257815" y="8860314"/>
            <a:ext cx="6096004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2438337">
              <a:defRPr sz="2400" i="1">
                <a:solidFill>
                  <a:srgbClr val="5E5E5E"/>
                </a:solidFill>
              </a:defRPr>
            </a:lvl1pPr>
          </a:lstStyle>
          <a:p>
            <a:r>
              <a:t>Hogeschool PXL</a:t>
            </a:r>
          </a:p>
        </p:txBody>
      </p:sp>
      <p:sp>
        <p:nvSpPr>
          <p:cNvPr id="92" name="Blikopener"/>
          <p:cNvSpPr txBox="1"/>
          <p:nvPr/>
        </p:nvSpPr>
        <p:spPr>
          <a:xfrm>
            <a:off x="12907428" y="1007473"/>
            <a:ext cx="10658416" cy="101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defTabSz="2438337">
              <a:defRPr sz="4500" b="1">
                <a:solidFill>
                  <a:srgbClr val="ED4E53"/>
                </a:solidFill>
              </a:defRPr>
            </a:pPr>
            <a:r>
              <a:t>Idee-doos-moment</a:t>
            </a:r>
          </a:p>
          <a:p>
            <a:pPr algn="r" defTabSz="2438337">
              <a:defRPr sz="2500"/>
            </a:pPr>
            <a:r>
              <a:t>Gent - 20 juni 2022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bullet text"/>
          <p:cNvSpPr txBox="1"/>
          <p:nvPr/>
        </p:nvSpPr>
        <p:spPr>
          <a:xfrm>
            <a:off x="3809999" y="3816021"/>
            <a:ext cx="19765370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2438337">
              <a:lnSpc>
                <a:spcPct val="150000"/>
              </a:lnSpc>
              <a:defRPr sz="4800"/>
            </a:pPr>
            <a:endParaRPr/>
          </a:p>
          <a:p>
            <a:pPr marL="914400" indent="-457200" defTabSz="2438337">
              <a:lnSpc>
                <a:spcPct val="150000"/>
              </a:lnSpc>
              <a:buSzPct val="100000"/>
              <a:buChar char="•"/>
              <a:defRPr sz="4800"/>
            </a:pPr>
            <a:r>
              <a:t>Bachelor bedrijfsmanagement: Marketing (n=350)</a:t>
            </a:r>
          </a:p>
          <a:p>
            <a:pPr marL="914400" indent="-457200" defTabSz="2438337">
              <a:lnSpc>
                <a:spcPct val="150000"/>
              </a:lnSpc>
              <a:buSzPct val="100000"/>
              <a:buChar char="•"/>
              <a:defRPr sz="4800"/>
            </a:pPr>
            <a:r>
              <a:t>Graduaat marketing en communicatiesupport (n=150)</a:t>
            </a:r>
          </a:p>
          <a:p>
            <a:pPr marL="914400" indent="-457200" defTabSz="2438337">
              <a:lnSpc>
                <a:spcPct val="150000"/>
              </a:lnSpc>
              <a:buSzPct val="100000"/>
              <a:buChar char="•"/>
              <a:defRPr sz="4800"/>
            </a:pPr>
            <a:r>
              <a:t>Graduaat sales support (n=100)</a:t>
            </a:r>
          </a:p>
          <a:p>
            <a:pPr marL="914400" indent="-457200" defTabSz="2438337">
              <a:lnSpc>
                <a:spcPct val="150000"/>
              </a:lnSpc>
              <a:buSzPct val="100000"/>
              <a:buChar char="•"/>
              <a:defRPr sz="4800"/>
            </a:pPr>
            <a:r>
              <a:t>Graduaat winkelmanagement (n=80)</a:t>
            </a:r>
          </a:p>
        </p:txBody>
      </p:sp>
      <p:sp>
        <p:nvSpPr>
          <p:cNvPr id="95" name="Slide bullet text"/>
          <p:cNvSpPr txBox="1">
            <a:spLocks noGrp="1"/>
          </p:cNvSpPr>
          <p:nvPr>
            <p:ph type="body" sz="quarter" idx="1"/>
          </p:nvPr>
        </p:nvSpPr>
        <p:spPr>
          <a:xfrm>
            <a:off x="3809999" y="3822699"/>
            <a:ext cx="19765370" cy="81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b="1" dirty="0">
                <a:solidFill>
                  <a:schemeClr val="tx1"/>
                </a:solidFill>
              </a:rPr>
              <a:t>Maarten </a:t>
            </a:r>
            <a:r>
              <a:rPr b="1" dirty="0" err="1">
                <a:solidFill>
                  <a:schemeClr val="tx1"/>
                </a:solidFill>
              </a:rPr>
              <a:t>Thiry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Opleidingshoofd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tx1"/>
                </a:solidFill>
              </a:rPr>
              <a:t>Cluster Marketing </a:t>
            </a:r>
            <a:r>
              <a:rPr b="1" dirty="0" err="1">
                <a:solidFill>
                  <a:schemeClr val="tx1"/>
                </a:solidFill>
              </a:rPr>
              <a:t>en</a:t>
            </a:r>
            <a:r>
              <a:rPr b="1" dirty="0">
                <a:solidFill>
                  <a:schemeClr val="tx1"/>
                </a:solidFill>
              </a:rPr>
              <a:t> Sales</a:t>
            </a:r>
            <a:r>
              <a:rPr dirty="0">
                <a:solidFill>
                  <a:schemeClr val="tx1"/>
                </a:solidFill>
              </a:rPr>
              <a:t> PXL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233970" y="13070207"/>
            <a:ext cx="255563" cy="38539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97" name="Titel van de slide max 1 lijn"/>
          <p:cNvSpPr txBox="1"/>
          <p:nvPr/>
        </p:nvSpPr>
        <p:spPr>
          <a:xfrm>
            <a:off x="3786766" y="1291165"/>
            <a:ext cx="19752569" cy="1568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2438337">
              <a:defRPr sz="8000" b="1">
                <a:solidFill>
                  <a:srgbClr val="004686"/>
                </a:solidFill>
              </a:defRPr>
            </a:lvl1pPr>
          </a:lstStyle>
          <a:p>
            <a:r>
              <a:t>Wie ben ik?</a:t>
            </a:r>
          </a:p>
        </p:txBody>
      </p:sp>
      <p:sp>
        <p:nvSpPr>
          <p:cNvPr id="98" name="Slide bullet text"/>
          <p:cNvSpPr txBox="1"/>
          <p:nvPr/>
        </p:nvSpPr>
        <p:spPr>
          <a:xfrm>
            <a:off x="3809999" y="9033932"/>
            <a:ext cx="19765370" cy="1856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914400" indent="-457200" defTabSz="2438337">
              <a:lnSpc>
                <a:spcPct val="150000"/>
              </a:lnSpc>
              <a:buSzPct val="100000"/>
              <a:buChar char="•"/>
              <a:defRPr sz="4800"/>
            </a:pPr>
            <a:r>
              <a:t>Allemaal </a:t>
            </a:r>
            <a:r>
              <a:rPr b="1"/>
              <a:t>dag</a:t>
            </a:r>
            <a:r>
              <a:t>opleidingen</a:t>
            </a:r>
          </a:p>
          <a:p>
            <a:pPr marL="914400" indent="-457200" defTabSz="2438337">
              <a:lnSpc>
                <a:spcPct val="150000"/>
              </a:lnSpc>
              <a:buSzPct val="100000"/>
              <a:buChar char="•"/>
              <a:defRPr sz="4800"/>
            </a:pPr>
            <a:r>
              <a:t>Gemengd didactisch team, dus veel </a:t>
            </a:r>
            <a:r>
              <a:rPr b="1"/>
              <a:t>kruisbestuiving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 advAuto="0"/>
      <p:bldP spid="95" grpId="0" animBg="1" advAuto="0"/>
      <p:bldP spid="98" grpId="0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233969" y="13070208"/>
            <a:ext cx="255564" cy="3853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01" name="Titel van de slide max 1 lijn"/>
          <p:cNvSpPr txBox="1"/>
          <p:nvPr/>
        </p:nvSpPr>
        <p:spPr>
          <a:xfrm>
            <a:off x="3786766" y="1291165"/>
            <a:ext cx="19752569" cy="1497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2438337">
              <a:defRPr sz="8000" b="1">
                <a:solidFill>
                  <a:srgbClr val="004686"/>
                </a:solidFill>
              </a:defRPr>
            </a:lvl1pPr>
          </a:lstStyle>
          <a:p>
            <a:r>
              <a:t>Inhoud sessie</a:t>
            </a:r>
          </a:p>
        </p:txBody>
      </p:sp>
      <p:sp>
        <p:nvSpPr>
          <p:cNvPr id="102" name="Slide bullet text"/>
          <p:cNvSpPr txBox="1">
            <a:spLocks noGrp="1"/>
          </p:cNvSpPr>
          <p:nvPr>
            <p:ph type="body" idx="1"/>
          </p:nvPr>
        </p:nvSpPr>
        <p:spPr>
          <a:xfrm>
            <a:off x="3809999" y="3805766"/>
            <a:ext cx="19765370" cy="1048077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81263" indent="-481263">
              <a:lnSpc>
                <a:spcPct val="150000"/>
              </a:lnSpc>
              <a:buSzPct val="100000"/>
              <a:buChar char="•"/>
            </a:pPr>
            <a:r>
              <a:rPr dirty="0" err="1">
                <a:solidFill>
                  <a:schemeClr val="tx1"/>
                </a:solidFill>
              </a:rPr>
              <a:t>Aanleiding</a:t>
            </a:r>
            <a:endParaRPr dirty="0">
              <a:solidFill>
                <a:schemeClr val="tx1"/>
              </a:solidFill>
            </a:endParaRPr>
          </a:p>
          <a:p>
            <a:pPr marL="481263" indent="-481263">
              <a:lnSpc>
                <a:spcPct val="150000"/>
              </a:lnSpc>
              <a:buSzPct val="100000"/>
              <a:buChar char="•"/>
            </a:pPr>
            <a:r>
              <a:rPr dirty="0" err="1">
                <a:solidFill>
                  <a:schemeClr val="tx1"/>
                </a:solidFill>
              </a:rPr>
              <a:t>Draagvlak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studenten</a:t>
            </a:r>
            <a:endParaRPr dirty="0">
              <a:solidFill>
                <a:schemeClr val="tx1"/>
              </a:solidFill>
            </a:endParaRPr>
          </a:p>
          <a:p>
            <a:pPr marL="481263" indent="-481263">
              <a:lnSpc>
                <a:spcPct val="150000"/>
              </a:lnSpc>
              <a:buSzPct val="100000"/>
              <a:buChar char="•"/>
            </a:pPr>
            <a:r>
              <a:rPr dirty="0" err="1">
                <a:solidFill>
                  <a:schemeClr val="tx1"/>
                </a:solidFill>
              </a:rPr>
              <a:t>Waar</a:t>
            </a:r>
            <a:r>
              <a:rPr dirty="0">
                <a:solidFill>
                  <a:schemeClr val="tx1"/>
                </a:solidFill>
              </a:rPr>
              <a:t> in curriculum?</a:t>
            </a:r>
          </a:p>
          <a:p>
            <a:pPr marL="481263" indent="-481263">
              <a:lnSpc>
                <a:spcPct val="150000"/>
              </a:lnSpc>
              <a:buSzPct val="100000"/>
              <a:buChar char="•"/>
            </a:pPr>
            <a:r>
              <a:rPr dirty="0" err="1">
                <a:solidFill>
                  <a:schemeClr val="tx1"/>
                </a:solidFill>
              </a:rPr>
              <a:t>Selectie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studenten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bedrijven</a:t>
            </a:r>
            <a:endParaRPr dirty="0">
              <a:solidFill>
                <a:schemeClr val="tx1"/>
              </a:solidFill>
            </a:endParaRPr>
          </a:p>
          <a:p>
            <a:pPr marL="481263" indent="-481263">
              <a:lnSpc>
                <a:spcPct val="150000"/>
              </a:lnSpc>
              <a:buSzPct val="100000"/>
              <a:buChar char="•"/>
            </a:pPr>
            <a:r>
              <a:rPr dirty="0" err="1">
                <a:solidFill>
                  <a:schemeClr val="tx1"/>
                </a:solidFill>
              </a:rPr>
              <a:t>Effectief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uitgestuurd</a:t>
            </a:r>
            <a:endParaRPr dirty="0">
              <a:solidFill>
                <a:schemeClr val="tx1"/>
              </a:solidFill>
            </a:endParaRPr>
          </a:p>
          <a:p>
            <a:pPr marL="481263" indent="-481263">
              <a:lnSpc>
                <a:spcPct val="150000"/>
              </a:lnSpc>
              <a:buSzPct val="100000"/>
              <a:buChar char="•"/>
            </a:pPr>
            <a:r>
              <a:rPr dirty="0" err="1">
                <a:solidFill>
                  <a:schemeClr val="tx1"/>
                </a:solidFill>
              </a:rPr>
              <a:t>Toekomstplannen</a:t>
            </a:r>
            <a:endParaRPr dirty="0">
              <a:solidFill>
                <a:schemeClr val="tx1"/>
              </a:solidFill>
            </a:endParaRPr>
          </a:p>
          <a:p>
            <a:pPr marL="481263" indent="-481263">
              <a:lnSpc>
                <a:spcPct val="150000"/>
              </a:lnSpc>
              <a:buSzPct val="100000"/>
              <a:buChar char="•"/>
            </a:pPr>
            <a:r>
              <a:rPr dirty="0">
                <a:solidFill>
                  <a:schemeClr val="tx1"/>
                </a:solidFill>
              </a:rPr>
              <a:t>Lessons learned</a:t>
            </a:r>
          </a:p>
          <a:p>
            <a:pPr marL="481263" indent="-481263">
              <a:lnSpc>
                <a:spcPct val="150000"/>
              </a:lnSpc>
              <a:buSzPct val="100000"/>
              <a:buChar char="•"/>
            </a:pPr>
            <a:r>
              <a:rPr dirty="0">
                <a:solidFill>
                  <a:schemeClr val="tx1"/>
                </a:solidFill>
              </a:rPr>
              <a:t>Q&amp;A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233969" y="13070208"/>
            <a:ext cx="255564" cy="3853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05" name="Titel van de slide max 1 lijn"/>
          <p:cNvSpPr txBox="1"/>
          <p:nvPr/>
        </p:nvSpPr>
        <p:spPr>
          <a:xfrm>
            <a:off x="3786766" y="1291165"/>
            <a:ext cx="19752569" cy="1497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2438337">
              <a:defRPr sz="8000" b="1">
                <a:solidFill>
                  <a:srgbClr val="004686"/>
                </a:solidFill>
              </a:defRPr>
            </a:lvl1pPr>
          </a:lstStyle>
          <a:p>
            <a:r>
              <a:t>Aanleiding</a:t>
            </a:r>
          </a:p>
        </p:txBody>
      </p:sp>
      <p:sp>
        <p:nvSpPr>
          <p:cNvPr id="106" name="Slide bullet text"/>
          <p:cNvSpPr txBox="1">
            <a:spLocks noGrp="1"/>
          </p:cNvSpPr>
          <p:nvPr>
            <p:ph type="body" idx="1"/>
          </p:nvPr>
        </p:nvSpPr>
        <p:spPr>
          <a:xfrm>
            <a:off x="3809999" y="3805766"/>
            <a:ext cx="19765370" cy="1048077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81263" indent="-481263">
              <a:lnSpc>
                <a:spcPct val="100000"/>
              </a:lnSpc>
              <a:spcBef>
                <a:spcPts val="2500"/>
              </a:spcBef>
              <a:buSzPct val="100000"/>
              <a:buChar char="•"/>
            </a:pPr>
            <a:r>
              <a:rPr dirty="0" err="1">
                <a:solidFill>
                  <a:schemeClr val="tx1"/>
                </a:solidFill>
              </a:rPr>
              <a:t>Beleidsplan</a:t>
            </a:r>
            <a:r>
              <a:rPr dirty="0">
                <a:solidFill>
                  <a:schemeClr val="tx1"/>
                </a:solidFill>
              </a:rPr>
              <a:t> PXL ’21-’26: </a:t>
            </a:r>
            <a:r>
              <a:rPr dirty="0" err="1">
                <a:solidFill>
                  <a:schemeClr val="tx1"/>
                </a:solidFill>
              </a:rPr>
              <a:t>Sterker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inzetten</a:t>
            </a:r>
            <a:r>
              <a:rPr dirty="0">
                <a:solidFill>
                  <a:schemeClr val="tx1"/>
                </a:solidFill>
              </a:rPr>
              <a:t> op </a:t>
            </a:r>
            <a:r>
              <a:rPr dirty="0" err="1">
                <a:solidFill>
                  <a:schemeClr val="tx1"/>
                </a:solidFill>
              </a:rPr>
              <a:t>internationalisering</a:t>
            </a:r>
            <a:endParaRPr dirty="0">
              <a:solidFill>
                <a:schemeClr val="tx1"/>
              </a:solidFill>
            </a:endParaRPr>
          </a:p>
          <a:p>
            <a:pPr marL="481263" indent="-481263">
              <a:lnSpc>
                <a:spcPct val="100000"/>
              </a:lnSpc>
              <a:spcBef>
                <a:spcPts val="2500"/>
              </a:spcBef>
              <a:buSzPct val="100000"/>
              <a:buChar char="•"/>
            </a:pPr>
            <a:r>
              <a:rPr dirty="0" err="1">
                <a:solidFill>
                  <a:schemeClr val="tx1"/>
                </a:solidFill>
              </a:rPr>
              <a:t>Beleidsplan</a:t>
            </a:r>
            <a:r>
              <a:rPr dirty="0">
                <a:solidFill>
                  <a:schemeClr val="tx1"/>
                </a:solidFill>
              </a:rPr>
              <a:t> Cluster Marketing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Sales ’21-’26</a:t>
            </a:r>
          </a:p>
          <a:p>
            <a:pPr marL="963863" indent="-481263">
              <a:lnSpc>
                <a:spcPct val="100000"/>
              </a:lnSpc>
              <a:spcBef>
                <a:spcPts val="2500"/>
              </a:spcBef>
              <a:buSzPct val="100000"/>
              <a:buChar char="-"/>
              <a:defRPr sz="4300"/>
            </a:pPr>
            <a:r>
              <a:rPr dirty="0" err="1">
                <a:solidFill>
                  <a:schemeClr val="tx1"/>
                </a:solidFill>
              </a:rPr>
              <a:t>Interculturele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competenties</a:t>
            </a:r>
            <a:endParaRPr dirty="0">
              <a:solidFill>
                <a:schemeClr val="tx1"/>
              </a:solidFill>
            </a:endParaRPr>
          </a:p>
          <a:p>
            <a:pPr marL="1497263" indent="-481263">
              <a:lnSpc>
                <a:spcPct val="100000"/>
              </a:lnSpc>
              <a:spcBef>
                <a:spcPts val="2500"/>
              </a:spcBef>
              <a:buSzPct val="150000"/>
              <a:buChar char="‣"/>
              <a:defRPr sz="3600"/>
            </a:pPr>
            <a:r>
              <a:rPr dirty="0">
                <a:solidFill>
                  <a:schemeClr val="tx1"/>
                </a:solidFill>
              </a:rPr>
              <a:t>Intercultural skills in sales (</a:t>
            </a:r>
            <a:r>
              <a:rPr dirty="0" err="1">
                <a:solidFill>
                  <a:schemeClr val="tx1"/>
                </a:solidFill>
              </a:rPr>
              <a:t>graduaat</a:t>
            </a:r>
            <a:r>
              <a:rPr dirty="0">
                <a:solidFill>
                  <a:schemeClr val="tx1"/>
                </a:solidFill>
              </a:rPr>
              <a:t> sales support)</a:t>
            </a:r>
          </a:p>
          <a:p>
            <a:pPr marL="1557421" indent="-541421">
              <a:lnSpc>
                <a:spcPct val="100000"/>
              </a:lnSpc>
              <a:spcBef>
                <a:spcPts val="2500"/>
              </a:spcBef>
              <a:buSzPct val="150000"/>
              <a:buChar char="‣"/>
              <a:defRPr sz="3200"/>
            </a:pPr>
            <a:r>
              <a:rPr sz="3600" dirty="0">
                <a:solidFill>
                  <a:schemeClr val="tx1"/>
                </a:solidFill>
              </a:rPr>
              <a:t>Intercultural skills in retail (</a:t>
            </a:r>
            <a:r>
              <a:rPr sz="3600" dirty="0" err="1">
                <a:solidFill>
                  <a:schemeClr val="tx1"/>
                </a:solidFill>
              </a:rPr>
              <a:t>graduaat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winkelmanagement</a:t>
            </a:r>
            <a:r>
              <a:rPr sz="3600" dirty="0">
                <a:solidFill>
                  <a:schemeClr val="tx1"/>
                </a:solidFill>
              </a:rPr>
              <a:t>)</a:t>
            </a:r>
            <a:br>
              <a:rPr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  <a:p>
            <a:pPr marL="963863" indent="-481263">
              <a:lnSpc>
                <a:spcPct val="100000"/>
              </a:lnSpc>
              <a:spcBef>
                <a:spcPts val="2500"/>
              </a:spcBef>
              <a:buSzPct val="100000"/>
              <a:buChar char="-"/>
              <a:defRPr sz="4300"/>
            </a:pPr>
            <a:r>
              <a:rPr dirty="0" err="1">
                <a:solidFill>
                  <a:schemeClr val="tx1"/>
                </a:solidFill>
              </a:rPr>
              <a:t>Internationalisering</a:t>
            </a:r>
            <a:endParaRPr dirty="0">
              <a:solidFill>
                <a:schemeClr val="tx1"/>
              </a:solidFill>
            </a:endParaRPr>
          </a:p>
          <a:p>
            <a:pPr marL="1497263" indent="-481263">
              <a:lnSpc>
                <a:spcPct val="100000"/>
              </a:lnSpc>
              <a:spcBef>
                <a:spcPts val="2500"/>
              </a:spcBef>
              <a:buSzPct val="150000"/>
              <a:buChar char="‣"/>
              <a:defRPr sz="3600"/>
            </a:pPr>
            <a:r>
              <a:rPr dirty="0" err="1">
                <a:solidFill>
                  <a:schemeClr val="tx1"/>
                </a:solidFill>
              </a:rPr>
              <a:t>Netwerk</a:t>
            </a:r>
            <a:r>
              <a:rPr dirty="0">
                <a:solidFill>
                  <a:schemeClr val="tx1"/>
                </a:solidFill>
              </a:rPr>
              <a:t> VKS5-partners </a:t>
            </a:r>
            <a:r>
              <a:rPr dirty="0" err="1">
                <a:solidFill>
                  <a:schemeClr val="tx1"/>
                </a:solidFill>
              </a:rPr>
              <a:t>creëren</a:t>
            </a:r>
            <a:endParaRPr dirty="0">
              <a:solidFill>
                <a:schemeClr val="tx1"/>
              </a:solidFill>
            </a:endParaRPr>
          </a:p>
          <a:p>
            <a:pPr marL="1497263" indent="-481263">
              <a:lnSpc>
                <a:spcPct val="100000"/>
              </a:lnSpc>
              <a:spcBef>
                <a:spcPts val="2500"/>
              </a:spcBef>
              <a:buSzPct val="150000"/>
              <a:buChar char="‣"/>
              <a:defRPr sz="3600"/>
            </a:pPr>
            <a:r>
              <a:rPr dirty="0" err="1">
                <a:solidFill>
                  <a:schemeClr val="tx1"/>
                </a:solidFill>
              </a:rPr>
              <a:t>Pilootproject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Werplekleren</a:t>
            </a:r>
            <a:r>
              <a:rPr dirty="0">
                <a:solidFill>
                  <a:schemeClr val="tx1"/>
                </a:solidFill>
              </a:rPr>
              <a:t> in het </a:t>
            </a:r>
            <a:r>
              <a:rPr dirty="0" err="1">
                <a:solidFill>
                  <a:schemeClr val="tx1"/>
                </a:solidFill>
              </a:rPr>
              <a:t>buitenland</a:t>
            </a:r>
            <a:endParaRPr dirty="0">
              <a:solidFill>
                <a:schemeClr val="tx1"/>
              </a:solidFill>
            </a:endParaRPr>
          </a:p>
          <a:p>
            <a:pPr marL="2005263" indent="-481263">
              <a:lnSpc>
                <a:spcPct val="100000"/>
              </a:lnSpc>
              <a:spcBef>
                <a:spcPts val="2500"/>
              </a:spcBef>
              <a:buSzPct val="100000"/>
              <a:buChar char="-"/>
              <a:defRPr sz="3600"/>
            </a:pPr>
            <a:r>
              <a:rPr dirty="0">
                <a:solidFill>
                  <a:schemeClr val="tx1"/>
                </a:solidFill>
              </a:rPr>
              <a:t>MCS, WMA, SAL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233969" y="13070208"/>
            <a:ext cx="255564" cy="3853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9" name="Slide bullet text"/>
          <p:cNvSpPr txBox="1">
            <a:spLocks noGrp="1"/>
          </p:cNvSpPr>
          <p:nvPr>
            <p:ph type="body" sz="quarter" idx="1"/>
          </p:nvPr>
        </p:nvSpPr>
        <p:spPr>
          <a:xfrm>
            <a:off x="3809999" y="3805766"/>
            <a:ext cx="7941406" cy="9277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defRPr sz="4300"/>
            </a:pPr>
            <a:r>
              <a:rPr b="1" dirty="0">
                <a:solidFill>
                  <a:schemeClr val="tx1"/>
                </a:solidFill>
              </a:rPr>
              <a:t>N=43 </a:t>
            </a:r>
            <a:r>
              <a:rPr dirty="0">
                <a:solidFill>
                  <a:schemeClr val="tx1"/>
                </a:solidFill>
              </a:rPr>
              <a:t>(+- 20% </a:t>
            </a:r>
            <a:r>
              <a:rPr dirty="0" err="1">
                <a:solidFill>
                  <a:schemeClr val="tx1"/>
                </a:solidFill>
              </a:rPr>
              <a:t>heeft</a:t>
            </a:r>
            <a:r>
              <a:rPr dirty="0">
                <a:solidFill>
                  <a:schemeClr val="tx1"/>
                </a:solidFill>
              </a:rPr>
              <a:t> interesse)</a:t>
            </a:r>
          </a:p>
        </p:txBody>
      </p:sp>
      <p:sp>
        <p:nvSpPr>
          <p:cNvPr id="110" name="Titel van de slide max 1 lijn"/>
          <p:cNvSpPr txBox="1"/>
          <p:nvPr/>
        </p:nvSpPr>
        <p:spPr>
          <a:xfrm>
            <a:off x="3786766" y="1291165"/>
            <a:ext cx="19752569" cy="1497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2438337">
              <a:defRPr sz="8000" b="1">
                <a:solidFill>
                  <a:srgbClr val="004686"/>
                </a:solidFill>
              </a:defRPr>
            </a:lvl1pPr>
          </a:lstStyle>
          <a:p>
            <a:r>
              <a:t>Is er draagvlak bij studenten?</a:t>
            </a:r>
          </a:p>
        </p:txBody>
      </p:sp>
      <p:sp>
        <p:nvSpPr>
          <p:cNvPr id="111" name="Slide bullet text"/>
          <p:cNvSpPr txBox="1"/>
          <p:nvPr/>
        </p:nvSpPr>
        <p:spPr>
          <a:xfrm>
            <a:off x="12208932" y="5327550"/>
            <a:ext cx="6631189" cy="6200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2438337">
              <a:spcBef>
                <a:spcPts val="2500"/>
              </a:spcBef>
              <a:defRPr sz="4300" b="1"/>
            </a:pPr>
            <a:r>
              <a:t>Talen</a:t>
            </a:r>
          </a:p>
          <a:p>
            <a:pPr marL="481263" indent="-481263" defTabSz="2438337">
              <a:spcBef>
                <a:spcPts val="2500"/>
              </a:spcBef>
              <a:buSzPct val="100000"/>
              <a:buChar char="•"/>
              <a:defRPr sz="4300"/>
            </a:pPr>
            <a:r>
              <a:t>Engels</a:t>
            </a:r>
          </a:p>
          <a:p>
            <a:pPr marL="481263" indent="-481263" defTabSz="2438337">
              <a:spcBef>
                <a:spcPts val="2500"/>
              </a:spcBef>
              <a:buSzPct val="100000"/>
              <a:buChar char="•"/>
              <a:defRPr sz="4300"/>
            </a:pPr>
            <a:r>
              <a:t>Turks</a:t>
            </a:r>
          </a:p>
          <a:p>
            <a:pPr marL="481263" indent="-481263" defTabSz="2438337">
              <a:spcBef>
                <a:spcPts val="2500"/>
              </a:spcBef>
              <a:buSzPct val="100000"/>
              <a:buChar char="•"/>
              <a:defRPr sz="4300"/>
            </a:pPr>
            <a:r>
              <a:t>Spaans</a:t>
            </a:r>
          </a:p>
          <a:p>
            <a:pPr marL="481263" indent="-481263" defTabSz="2438337">
              <a:spcBef>
                <a:spcPts val="2500"/>
              </a:spcBef>
              <a:buSzPct val="100000"/>
              <a:buChar char="•"/>
              <a:defRPr sz="4300"/>
            </a:pPr>
            <a:r>
              <a:t>Nederlands</a:t>
            </a:r>
          </a:p>
          <a:p>
            <a:pPr marL="481263" indent="-481263" defTabSz="2438337">
              <a:spcBef>
                <a:spcPts val="2500"/>
              </a:spcBef>
              <a:buSzPct val="100000"/>
              <a:buChar char="•"/>
              <a:defRPr sz="4300"/>
            </a:pPr>
            <a:r>
              <a:t>Italiaans</a:t>
            </a:r>
          </a:p>
          <a:p>
            <a:pPr marL="481263" indent="-481263" defTabSz="2438337">
              <a:spcBef>
                <a:spcPts val="2500"/>
              </a:spcBef>
              <a:buSzPct val="100000"/>
              <a:buChar char="•"/>
              <a:defRPr sz="4300"/>
            </a:pPr>
            <a:r>
              <a:t>Frans </a:t>
            </a:r>
          </a:p>
        </p:txBody>
      </p:sp>
      <p:sp>
        <p:nvSpPr>
          <p:cNvPr id="112" name="Slide bullet text"/>
          <p:cNvSpPr txBox="1"/>
          <p:nvPr/>
        </p:nvSpPr>
        <p:spPr>
          <a:xfrm>
            <a:off x="3809999" y="5327550"/>
            <a:ext cx="7941406" cy="3908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2438337">
              <a:spcBef>
                <a:spcPts val="2500"/>
              </a:spcBef>
              <a:defRPr sz="4300" b="1"/>
            </a:pPr>
            <a:r>
              <a:t>Waarom?</a:t>
            </a:r>
          </a:p>
          <a:p>
            <a:pPr marL="481263" indent="-481263" defTabSz="2438337">
              <a:spcBef>
                <a:spcPts val="2500"/>
              </a:spcBef>
              <a:buSzPct val="100000"/>
              <a:buChar char="•"/>
              <a:defRPr sz="4300"/>
            </a:pPr>
            <a:r>
              <a:t>Persoonlijke ervaring</a:t>
            </a:r>
          </a:p>
          <a:p>
            <a:pPr marL="481263" indent="-481263" defTabSz="2438337">
              <a:spcBef>
                <a:spcPts val="2500"/>
              </a:spcBef>
              <a:buSzPct val="100000"/>
              <a:buChar char="•"/>
              <a:defRPr sz="4300"/>
            </a:pPr>
            <a:r>
              <a:t>Cultuur/Taal</a:t>
            </a:r>
          </a:p>
          <a:p>
            <a:pPr marL="481263" indent="-481263" defTabSz="2438337">
              <a:spcBef>
                <a:spcPts val="2500"/>
              </a:spcBef>
              <a:buSzPct val="100000"/>
              <a:buChar char="•"/>
              <a:defRPr sz="4300"/>
            </a:pPr>
            <a:r>
              <a:t>CV en netwerk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  <p:bldP spid="111" grpId="0" animBg="1" advAuto="0"/>
      <p:bldP spid="11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233969" y="13070208"/>
            <a:ext cx="255564" cy="3853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15" name="Titel van de slide max 1 lijn"/>
          <p:cNvSpPr txBox="1"/>
          <p:nvPr/>
        </p:nvSpPr>
        <p:spPr>
          <a:xfrm>
            <a:off x="3786766" y="1291165"/>
            <a:ext cx="19752569" cy="1553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2438337">
              <a:defRPr sz="8000" b="1">
                <a:solidFill>
                  <a:srgbClr val="004686"/>
                </a:solidFill>
              </a:defRPr>
            </a:lvl1pPr>
          </a:lstStyle>
          <a:p>
            <a:r>
              <a:t>Hoe gaan we nu verder?</a:t>
            </a:r>
          </a:p>
        </p:txBody>
      </p:sp>
      <p:sp>
        <p:nvSpPr>
          <p:cNvPr id="116" name="Waar in het curriculum (VB SAL)?"/>
          <p:cNvSpPr txBox="1"/>
          <p:nvPr/>
        </p:nvSpPr>
        <p:spPr>
          <a:xfrm>
            <a:off x="3788262" y="2680406"/>
            <a:ext cx="8566783" cy="64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4500"/>
            </a:lvl1pPr>
          </a:lstStyle>
          <a:p>
            <a:r>
              <a:t>Waar in het curriculum (VB SAL)?</a:t>
            </a:r>
          </a:p>
        </p:txBody>
      </p:sp>
      <p:grpSp>
        <p:nvGrpSpPr>
          <p:cNvPr id="144" name="Groepeer"/>
          <p:cNvGrpSpPr/>
          <p:nvPr/>
        </p:nvGrpSpPr>
        <p:grpSpPr>
          <a:xfrm>
            <a:off x="3818466" y="4751651"/>
            <a:ext cx="19884166" cy="6763958"/>
            <a:chOff x="0" y="0"/>
            <a:chExt cx="19884164" cy="6763956"/>
          </a:xfrm>
        </p:grpSpPr>
        <p:sp>
          <p:nvSpPr>
            <p:cNvPr id="117" name="Afgeronde rechthoek"/>
            <p:cNvSpPr/>
            <p:nvPr/>
          </p:nvSpPr>
          <p:spPr>
            <a:xfrm>
              <a:off x="0" y="0"/>
              <a:ext cx="4491766" cy="5435865"/>
            </a:xfrm>
            <a:prstGeom prst="roundRect">
              <a:avLst>
                <a:gd name="adj" fmla="val 15059"/>
              </a:avLst>
            </a:prstGeom>
            <a:gradFill flip="none" rotWithShape="1">
              <a:gsLst>
                <a:gs pos="0">
                  <a:srgbClr val="5BCBF5"/>
                </a:gs>
                <a:gs pos="100000">
                  <a:srgbClr val="00508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Afgeronde rechthoek"/>
            <p:cNvSpPr/>
            <p:nvPr/>
          </p:nvSpPr>
          <p:spPr>
            <a:xfrm>
              <a:off x="5130799" y="0"/>
              <a:ext cx="4491766" cy="5435865"/>
            </a:xfrm>
            <a:prstGeom prst="roundRect">
              <a:avLst>
                <a:gd name="adj" fmla="val 15059"/>
              </a:avLst>
            </a:prstGeom>
            <a:gradFill flip="none" rotWithShape="1">
              <a:gsLst>
                <a:gs pos="0">
                  <a:srgbClr val="5BCBF5"/>
                </a:gs>
                <a:gs pos="100000">
                  <a:srgbClr val="00508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endParaRPr/>
            </a:p>
          </p:txBody>
        </p:sp>
        <p:sp>
          <p:nvSpPr>
            <p:cNvPr id="119" name="Afgeronde rechthoek"/>
            <p:cNvSpPr/>
            <p:nvPr/>
          </p:nvSpPr>
          <p:spPr>
            <a:xfrm>
              <a:off x="10261599" y="0"/>
              <a:ext cx="4491766" cy="5435865"/>
            </a:xfrm>
            <a:prstGeom prst="roundRect">
              <a:avLst>
                <a:gd name="adj" fmla="val 15059"/>
              </a:avLst>
            </a:prstGeom>
            <a:gradFill flip="none" rotWithShape="1">
              <a:gsLst>
                <a:gs pos="0">
                  <a:srgbClr val="5BCBF5"/>
                </a:gs>
                <a:gs pos="100000">
                  <a:srgbClr val="00508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endParaRPr/>
            </a:p>
          </p:txBody>
        </p:sp>
        <p:sp>
          <p:nvSpPr>
            <p:cNvPr id="120" name="Afgeronde rechthoek"/>
            <p:cNvSpPr/>
            <p:nvPr/>
          </p:nvSpPr>
          <p:spPr>
            <a:xfrm>
              <a:off x="15392399" y="0"/>
              <a:ext cx="4491766" cy="5435865"/>
            </a:xfrm>
            <a:prstGeom prst="roundRect">
              <a:avLst>
                <a:gd name="adj" fmla="val 15059"/>
              </a:avLst>
            </a:prstGeom>
            <a:gradFill flip="none" rotWithShape="1">
              <a:gsLst>
                <a:gs pos="0">
                  <a:srgbClr val="5BCBF5"/>
                </a:gs>
                <a:gs pos="100000">
                  <a:srgbClr val="00508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endParaRPr/>
            </a:p>
          </p:txBody>
        </p:sp>
        <p:sp>
          <p:nvSpPr>
            <p:cNvPr id="121" name="op de hogeschool"/>
            <p:cNvSpPr txBox="1"/>
            <p:nvPr/>
          </p:nvSpPr>
          <p:spPr>
            <a:xfrm>
              <a:off x="735438" y="6344621"/>
              <a:ext cx="3020889" cy="41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>
                  <a:solidFill>
                    <a:schemeClr val="accent5"/>
                  </a:solidFill>
                </a:defRPr>
              </a:lvl1pPr>
            </a:lstStyle>
            <a:p>
              <a:r>
                <a:t>op de hogeschool</a:t>
              </a:r>
            </a:p>
          </p:txBody>
        </p:sp>
        <p:sp>
          <p:nvSpPr>
            <p:cNvPr id="122" name="Semester 1"/>
            <p:cNvSpPr txBox="1"/>
            <p:nvPr/>
          </p:nvSpPr>
          <p:spPr>
            <a:xfrm>
              <a:off x="1222850" y="5836621"/>
              <a:ext cx="2046065" cy="41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 b="1">
                  <a:solidFill>
                    <a:srgbClr val="FF0000"/>
                  </a:solidFill>
                </a:defRPr>
              </a:lvl1pPr>
            </a:lstStyle>
            <a:p>
              <a:pPr>
                <a:defRPr>
                  <a:solidFill>
                    <a:schemeClr val="accent5"/>
                  </a:solidFill>
                </a:defRPr>
              </a:pPr>
              <a:r>
                <a:rPr>
                  <a:solidFill>
                    <a:srgbClr val="FF0000"/>
                  </a:solidFill>
                </a:rPr>
                <a:t>Semester 1</a:t>
              </a:r>
            </a:p>
          </p:txBody>
        </p:sp>
        <p:sp>
          <p:nvSpPr>
            <p:cNvPr id="123" name="2 dagen per week"/>
            <p:cNvSpPr txBox="1"/>
            <p:nvPr/>
          </p:nvSpPr>
          <p:spPr>
            <a:xfrm>
              <a:off x="5855820" y="6344621"/>
              <a:ext cx="3041725" cy="41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>
                  <a:solidFill>
                    <a:schemeClr val="accent5"/>
                  </a:solidFill>
                </a:defRPr>
              </a:lvl1pPr>
            </a:lstStyle>
            <a:p>
              <a:r>
                <a:t>2 dagen per week</a:t>
              </a:r>
            </a:p>
          </p:txBody>
        </p:sp>
        <p:sp>
          <p:nvSpPr>
            <p:cNvPr id="124" name="Semester 2"/>
            <p:cNvSpPr txBox="1"/>
            <p:nvPr/>
          </p:nvSpPr>
          <p:spPr>
            <a:xfrm>
              <a:off x="6353650" y="5836621"/>
              <a:ext cx="2046065" cy="41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 b="1">
                  <a:solidFill>
                    <a:srgbClr val="FF0000"/>
                  </a:solidFill>
                </a:defRPr>
              </a:lvl1pPr>
            </a:lstStyle>
            <a:p>
              <a:pPr>
                <a:defRPr>
                  <a:solidFill>
                    <a:schemeClr val="accent5"/>
                  </a:solidFill>
                </a:defRPr>
              </a:pPr>
              <a:r>
                <a:rPr>
                  <a:solidFill>
                    <a:srgbClr val="FF0000"/>
                  </a:solidFill>
                </a:rPr>
                <a:t>Semester 2</a:t>
              </a:r>
            </a:p>
          </p:txBody>
        </p:sp>
        <p:sp>
          <p:nvSpPr>
            <p:cNvPr id="125" name="2 dagen per week"/>
            <p:cNvSpPr txBox="1"/>
            <p:nvPr/>
          </p:nvSpPr>
          <p:spPr>
            <a:xfrm>
              <a:off x="10986620" y="6344621"/>
              <a:ext cx="3041725" cy="41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>
                  <a:solidFill>
                    <a:schemeClr val="accent5"/>
                  </a:solidFill>
                </a:defRPr>
              </a:lvl1pPr>
            </a:lstStyle>
            <a:p>
              <a:r>
                <a:t>2 dagen per week</a:t>
              </a:r>
            </a:p>
          </p:txBody>
        </p:sp>
        <p:sp>
          <p:nvSpPr>
            <p:cNvPr id="126" name="Semester 3"/>
            <p:cNvSpPr txBox="1"/>
            <p:nvPr/>
          </p:nvSpPr>
          <p:spPr>
            <a:xfrm>
              <a:off x="11484450" y="5836621"/>
              <a:ext cx="2046065" cy="41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 b="1">
                  <a:solidFill>
                    <a:srgbClr val="FF0000"/>
                  </a:solidFill>
                </a:defRPr>
              </a:lvl1pPr>
            </a:lstStyle>
            <a:p>
              <a:pPr>
                <a:defRPr>
                  <a:solidFill>
                    <a:schemeClr val="accent5"/>
                  </a:solidFill>
                </a:defRPr>
              </a:pPr>
              <a:r>
                <a:rPr>
                  <a:solidFill>
                    <a:srgbClr val="FF0000"/>
                  </a:solidFill>
                </a:rPr>
                <a:t>Semester 3</a:t>
              </a:r>
            </a:p>
          </p:txBody>
        </p:sp>
        <p:sp>
          <p:nvSpPr>
            <p:cNvPr id="127" name="3 dagen per week"/>
            <p:cNvSpPr txBox="1"/>
            <p:nvPr/>
          </p:nvSpPr>
          <p:spPr>
            <a:xfrm>
              <a:off x="16117418" y="6344621"/>
              <a:ext cx="3041726" cy="41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>
                  <a:solidFill>
                    <a:schemeClr val="accent5"/>
                  </a:solidFill>
                </a:defRPr>
              </a:lvl1pPr>
            </a:lstStyle>
            <a:p>
              <a:r>
                <a:t>3 dagen per week</a:t>
              </a:r>
            </a:p>
          </p:txBody>
        </p:sp>
        <p:sp>
          <p:nvSpPr>
            <p:cNvPr id="128" name="Semester 4"/>
            <p:cNvSpPr txBox="1"/>
            <p:nvPr/>
          </p:nvSpPr>
          <p:spPr>
            <a:xfrm>
              <a:off x="16615249" y="5836621"/>
              <a:ext cx="2046065" cy="41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 b="1">
                  <a:solidFill>
                    <a:srgbClr val="FF0000"/>
                  </a:solidFill>
                </a:defRPr>
              </a:lvl1pPr>
            </a:lstStyle>
            <a:p>
              <a:pPr>
                <a:defRPr>
                  <a:solidFill>
                    <a:schemeClr val="accent5"/>
                  </a:solidFill>
                </a:defRPr>
              </a:pPr>
              <a:r>
                <a:rPr>
                  <a:solidFill>
                    <a:srgbClr val="FF0000"/>
                  </a:solidFill>
                </a:rPr>
                <a:t>Semester 4</a:t>
              </a:r>
            </a:p>
          </p:txBody>
        </p:sp>
        <p:sp>
          <p:nvSpPr>
            <p:cNvPr id="129" name="Werkplekleren 1"/>
            <p:cNvSpPr txBox="1"/>
            <p:nvPr/>
          </p:nvSpPr>
          <p:spPr>
            <a:xfrm>
              <a:off x="866593" y="333287"/>
              <a:ext cx="2758580" cy="419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t>Werkplekleren 1</a:t>
              </a:r>
            </a:p>
          </p:txBody>
        </p:sp>
        <p:sp>
          <p:nvSpPr>
            <p:cNvPr id="130" name="Werkplekleren 2"/>
            <p:cNvSpPr txBox="1"/>
            <p:nvPr/>
          </p:nvSpPr>
          <p:spPr>
            <a:xfrm>
              <a:off x="5997393" y="333287"/>
              <a:ext cx="2758580" cy="419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t>Werkplekleren 2</a:t>
              </a:r>
            </a:p>
          </p:txBody>
        </p:sp>
        <p:sp>
          <p:nvSpPr>
            <p:cNvPr id="131" name="Werkplekleren 3"/>
            <p:cNvSpPr txBox="1"/>
            <p:nvPr/>
          </p:nvSpPr>
          <p:spPr>
            <a:xfrm>
              <a:off x="11128193" y="333287"/>
              <a:ext cx="2758580" cy="419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t>Werkplekleren 3</a:t>
              </a:r>
            </a:p>
          </p:txBody>
        </p:sp>
        <p:sp>
          <p:nvSpPr>
            <p:cNvPr id="132" name="Werkplekleren 4"/>
            <p:cNvSpPr txBox="1"/>
            <p:nvPr/>
          </p:nvSpPr>
          <p:spPr>
            <a:xfrm>
              <a:off x="16258991" y="333287"/>
              <a:ext cx="2758580" cy="419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 defTabSz="457200"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t>Werkplekleren 4</a:t>
              </a:r>
            </a:p>
          </p:txBody>
        </p:sp>
        <p:sp>
          <p:nvSpPr>
            <p:cNvPr id="133" name="Kennismaken…"/>
            <p:cNvSpPr txBox="1"/>
            <p:nvPr/>
          </p:nvSpPr>
          <p:spPr>
            <a:xfrm>
              <a:off x="464041" y="1662553"/>
              <a:ext cx="3563684" cy="1226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57200">
                <a:defRPr sz="4300" b="1">
                  <a:solidFill>
                    <a:srgbClr val="FFFFFF"/>
                  </a:solidFill>
                </a:defRPr>
              </a:pPr>
              <a:r>
                <a:t>Kennismaken</a:t>
              </a:r>
            </a:p>
            <a:p>
              <a:pPr algn="ctr" defTabSz="457200">
                <a:defRPr sz="4300" b="1">
                  <a:solidFill>
                    <a:srgbClr val="FFFFFF"/>
                  </a:solidFill>
                </a:defRPr>
              </a:pPr>
              <a:r>
                <a:t>met de taken</a:t>
              </a:r>
            </a:p>
          </p:txBody>
        </p:sp>
        <p:sp>
          <p:nvSpPr>
            <p:cNvPr id="134" name="van een  sales support…"/>
            <p:cNvSpPr txBox="1"/>
            <p:nvPr/>
          </p:nvSpPr>
          <p:spPr>
            <a:xfrm>
              <a:off x="974493" y="3693386"/>
              <a:ext cx="2542779" cy="1396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57200">
                <a:defRPr sz="3200">
                  <a:solidFill>
                    <a:srgbClr val="FFFFFF"/>
                  </a:solidFill>
                </a:defRPr>
              </a:pPr>
              <a:r>
                <a:t>van een </a:t>
              </a:r>
              <a:br/>
              <a:r>
                <a:t>sales support </a:t>
              </a:r>
            </a:p>
            <a:p>
              <a:pPr algn="ctr" defTabSz="457200">
                <a:defRPr sz="3200">
                  <a:solidFill>
                    <a:srgbClr val="FFFFFF"/>
                  </a:solidFill>
                </a:defRPr>
              </a:pPr>
              <a:r>
                <a:t>medewerker</a:t>
              </a:r>
            </a:p>
          </p:txBody>
        </p:sp>
        <p:sp>
          <p:nvSpPr>
            <p:cNvPr id="135" name="van een  sales support…"/>
            <p:cNvSpPr txBox="1"/>
            <p:nvPr/>
          </p:nvSpPr>
          <p:spPr>
            <a:xfrm>
              <a:off x="6105293" y="3693386"/>
              <a:ext cx="2542779" cy="1396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57200">
                <a:defRPr sz="3200">
                  <a:solidFill>
                    <a:srgbClr val="FFFFFF"/>
                  </a:solidFill>
                </a:defRPr>
              </a:pPr>
              <a:r>
                <a:t>van een </a:t>
              </a:r>
              <a:br/>
              <a:r>
                <a:t>sales support </a:t>
              </a:r>
            </a:p>
            <a:p>
              <a:pPr algn="ctr" defTabSz="457200">
                <a:defRPr sz="3200">
                  <a:solidFill>
                    <a:srgbClr val="FFFFFF"/>
                  </a:solidFill>
                </a:defRPr>
              </a:pPr>
              <a:r>
                <a:t>medewerker</a:t>
              </a:r>
            </a:p>
          </p:txBody>
        </p:sp>
        <p:sp>
          <p:nvSpPr>
            <p:cNvPr id="136" name="van een  sales support…"/>
            <p:cNvSpPr txBox="1"/>
            <p:nvPr/>
          </p:nvSpPr>
          <p:spPr>
            <a:xfrm>
              <a:off x="11236093" y="3693386"/>
              <a:ext cx="2542779" cy="1396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57200">
                <a:defRPr sz="3200">
                  <a:solidFill>
                    <a:srgbClr val="FFFFFF"/>
                  </a:solidFill>
                </a:defRPr>
              </a:pPr>
              <a:r>
                <a:t>van een </a:t>
              </a:r>
              <a:br/>
              <a:r>
                <a:t>sales support </a:t>
              </a:r>
            </a:p>
            <a:p>
              <a:pPr algn="ctr" defTabSz="457200">
                <a:defRPr sz="3200">
                  <a:solidFill>
                    <a:srgbClr val="FFFFFF"/>
                  </a:solidFill>
                </a:defRPr>
              </a:pPr>
              <a:r>
                <a:t>medewerker</a:t>
              </a:r>
            </a:p>
          </p:txBody>
        </p:sp>
        <p:sp>
          <p:nvSpPr>
            <p:cNvPr id="137" name="van een  sales support…"/>
            <p:cNvSpPr txBox="1"/>
            <p:nvPr/>
          </p:nvSpPr>
          <p:spPr>
            <a:xfrm>
              <a:off x="16366892" y="3693386"/>
              <a:ext cx="2542779" cy="1396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57200">
                <a:defRPr sz="3200">
                  <a:solidFill>
                    <a:srgbClr val="FFFFFF"/>
                  </a:solidFill>
                </a:defRPr>
              </a:pPr>
              <a:r>
                <a:t>van een </a:t>
              </a:r>
              <a:br/>
              <a:r>
                <a:t>sales support </a:t>
              </a:r>
            </a:p>
            <a:p>
              <a:pPr algn="ctr" defTabSz="457200">
                <a:defRPr sz="3200">
                  <a:solidFill>
                    <a:srgbClr val="FFFFFF"/>
                  </a:solidFill>
                </a:defRPr>
              </a:pPr>
              <a:r>
                <a:t>medewerker</a:t>
              </a:r>
            </a:p>
          </p:txBody>
        </p:sp>
        <p:sp>
          <p:nvSpPr>
            <p:cNvPr id="138" name="Meehelpen…"/>
            <p:cNvSpPr txBox="1"/>
            <p:nvPr/>
          </p:nvSpPr>
          <p:spPr>
            <a:xfrm>
              <a:off x="5701101" y="1662553"/>
              <a:ext cx="3351164" cy="1226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57200">
                <a:defRPr sz="4300" b="1">
                  <a:solidFill>
                    <a:srgbClr val="FFFFFF"/>
                  </a:solidFill>
                </a:defRPr>
              </a:pPr>
              <a:r>
                <a:t>Meehelpen</a:t>
              </a:r>
            </a:p>
            <a:p>
              <a:pPr algn="ctr" defTabSz="457200">
                <a:defRPr sz="4300" b="1">
                  <a:solidFill>
                    <a:srgbClr val="FFFFFF"/>
                  </a:solidFill>
                </a:defRPr>
              </a:pPr>
              <a:r>
                <a:t>met de taken</a:t>
              </a:r>
            </a:p>
          </p:txBody>
        </p:sp>
        <p:sp>
          <p:nvSpPr>
            <p:cNvPr id="139" name="Onder  begeleiding…"/>
            <p:cNvSpPr txBox="1"/>
            <p:nvPr/>
          </p:nvSpPr>
          <p:spPr>
            <a:xfrm>
              <a:off x="10695109" y="985220"/>
              <a:ext cx="3624747" cy="309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57200">
                <a:defRPr sz="4300" b="1">
                  <a:solidFill>
                    <a:srgbClr val="FFFFFF"/>
                  </a:solidFill>
                </a:defRPr>
              </a:pPr>
              <a:r>
                <a:t>Onder </a:t>
              </a:r>
              <a:br/>
              <a:r>
                <a:t>begeleiding</a:t>
              </a:r>
            </a:p>
            <a:p>
              <a:pPr algn="ctr" defTabSz="457200">
                <a:defRPr sz="4300" b="1">
                  <a:solidFill>
                    <a:srgbClr val="FFFFFF"/>
                  </a:solidFill>
                </a:defRPr>
              </a:pPr>
              <a:r>
                <a:t>uitvoeren </a:t>
              </a:r>
              <a:br/>
              <a:r>
                <a:t>van deeltaken</a:t>
              </a:r>
            </a:p>
          </p:txBody>
        </p:sp>
        <p:sp>
          <p:nvSpPr>
            <p:cNvPr id="140" name="Zelfstandig…"/>
            <p:cNvSpPr txBox="1"/>
            <p:nvPr/>
          </p:nvSpPr>
          <p:spPr>
            <a:xfrm>
              <a:off x="15598855" y="1342565"/>
              <a:ext cx="4078853" cy="247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defTabSz="457200">
                <a:defRPr sz="4300" b="1">
                  <a:solidFill>
                    <a:srgbClr val="FFFFFF"/>
                  </a:solidFill>
                </a:defRPr>
              </a:pPr>
              <a:r>
                <a:t>Zelfstandig</a:t>
              </a:r>
            </a:p>
            <a:p>
              <a:pPr algn="ctr" defTabSz="457200">
                <a:defRPr sz="4300" b="1">
                  <a:solidFill>
                    <a:srgbClr val="FFFFFF"/>
                  </a:solidFill>
                </a:defRPr>
              </a:pPr>
              <a:r>
                <a:t>uitvoeren </a:t>
              </a:r>
              <a:br/>
              <a:r>
                <a:t>van opdrachten</a:t>
              </a:r>
            </a:p>
          </p:txBody>
        </p:sp>
        <p:sp>
          <p:nvSpPr>
            <p:cNvPr id="141" name="Pijl"/>
            <p:cNvSpPr/>
            <p:nvPr/>
          </p:nvSpPr>
          <p:spPr>
            <a:xfrm>
              <a:off x="4176282" y="3397339"/>
              <a:ext cx="1270001" cy="963482"/>
            </a:xfrm>
            <a:prstGeom prst="rightArrow">
              <a:avLst>
                <a:gd name="adj1" fmla="val 31190"/>
                <a:gd name="adj2" fmla="val 55657"/>
              </a:avLst>
            </a:prstGeom>
            <a:solidFill>
              <a:srgbClr val="F15B67"/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>
                <a:defRPr>
                  <a:solidFill>
                    <a:srgbClr val="F15B67"/>
                  </a:solidFill>
                </a:defRPr>
              </a:pPr>
              <a:endParaRPr/>
            </a:p>
          </p:txBody>
        </p:sp>
        <p:sp>
          <p:nvSpPr>
            <p:cNvPr id="142" name="Pijl"/>
            <p:cNvSpPr/>
            <p:nvPr/>
          </p:nvSpPr>
          <p:spPr>
            <a:xfrm>
              <a:off x="9359510" y="3397339"/>
              <a:ext cx="1270001" cy="963482"/>
            </a:xfrm>
            <a:prstGeom prst="rightArrow">
              <a:avLst>
                <a:gd name="adj1" fmla="val 31190"/>
                <a:gd name="adj2" fmla="val 55657"/>
              </a:avLst>
            </a:prstGeom>
            <a:solidFill>
              <a:srgbClr val="F15B67"/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>
                <a:defRPr>
                  <a:solidFill>
                    <a:srgbClr val="F15B67"/>
                  </a:solidFill>
                </a:defRPr>
              </a:pPr>
              <a:endParaRPr/>
            </a:p>
          </p:txBody>
        </p:sp>
        <p:sp>
          <p:nvSpPr>
            <p:cNvPr id="143" name="Pijl"/>
            <p:cNvSpPr/>
            <p:nvPr/>
          </p:nvSpPr>
          <p:spPr>
            <a:xfrm>
              <a:off x="14501382" y="3397339"/>
              <a:ext cx="1270001" cy="963482"/>
            </a:xfrm>
            <a:prstGeom prst="rightArrow">
              <a:avLst>
                <a:gd name="adj1" fmla="val 31190"/>
                <a:gd name="adj2" fmla="val 55657"/>
              </a:avLst>
            </a:prstGeom>
            <a:solidFill>
              <a:srgbClr val="F15B67"/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>
                <a:defRPr>
                  <a:solidFill>
                    <a:srgbClr val="F15B67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233969" y="13070208"/>
            <a:ext cx="255564" cy="3853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7" name="Titel van de slide max 1 lijn"/>
          <p:cNvSpPr txBox="1"/>
          <p:nvPr/>
        </p:nvSpPr>
        <p:spPr>
          <a:xfrm>
            <a:off x="3786766" y="1291165"/>
            <a:ext cx="19752569" cy="1553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2438337">
              <a:defRPr sz="8000" b="1">
                <a:solidFill>
                  <a:srgbClr val="004686"/>
                </a:solidFill>
              </a:defRPr>
            </a:lvl1pPr>
          </a:lstStyle>
          <a:p>
            <a:r>
              <a:t>Hoe gaan we nu verder?</a:t>
            </a:r>
          </a:p>
        </p:txBody>
      </p:sp>
      <p:sp>
        <p:nvSpPr>
          <p:cNvPr id="148" name="Afgeronde rechthoek"/>
          <p:cNvSpPr/>
          <p:nvPr/>
        </p:nvSpPr>
        <p:spPr>
          <a:xfrm>
            <a:off x="3818466" y="4751651"/>
            <a:ext cx="4491766" cy="5435866"/>
          </a:xfrm>
          <a:prstGeom prst="roundRect">
            <a:avLst>
              <a:gd name="adj" fmla="val 15059"/>
            </a:avLst>
          </a:prstGeom>
          <a:gradFill>
            <a:gsLst>
              <a:gs pos="0">
                <a:srgbClr val="5BCBF5">
                  <a:alpha val="30000"/>
                </a:srgbClr>
              </a:gs>
              <a:gs pos="100000">
                <a:srgbClr val="005089">
                  <a:alpha val="3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49" name="Afgeronde rechthoek"/>
          <p:cNvSpPr/>
          <p:nvPr/>
        </p:nvSpPr>
        <p:spPr>
          <a:xfrm>
            <a:off x="8949266" y="4751651"/>
            <a:ext cx="4491766" cy="5435866"/>
          </a:xfrm>
          <a:prstGeom prst="roundRect">
            <a:avLst>
              <a:gd name="adj" fmla="val 15059"/>
            </a:avLst>
          </a:prstGeom>
          <a:gradFill>
            <a:gsLst>
              <a:gs pos="0">
                <a:srgbClr val="5BCBF5">
                  <a:alpha val="30000"/>
                </a:srgbClr>
              </a:gs>
              <a:gs pos="100000">
                <a:srgbClr val="005089">
                  <a:alpha val="3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50" name="Afgeronde rechthoek"/>
          <p:cNvSpPr/>
          <p:nvPr/>
        </p:nvSpPr>
        <p:spPr>
          <a:xfrm>
            <a:off x="14080066" y="4751651"/>
            <a:ext cx="4491766" cy="5435866"/>
          </a:xfrm>
          <a:prstGeom prst="roundRect">
            <a:avLst>
              <a:gd name="adj" fmla="val 15059"/>
            </a:avLst>
          </a:prstGeom>
          <a:gradFill>
            <a:gsLst>
              <a:gs pos="0">
                <a:srgbClr val="5BCBF5">
                  <a:alpha val="30000"/>
                </a:srgbClr>
              </a:gs>
              <a:gs pos="100000">
                <a:srgbClr val="005089">
                  <a:alpha val="3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51" name="Afgeronde rechthoek"/>
          <p:cNvSpPr/>
          <p:nvPr/>
        </p:nvSpPr>
        <p:spPr>
          <a:xfrm>
            <a:off x="19210866" y="4751651"/>
            <a:ext cx="4491766" cy="5435866"/>
          </a:xfrm>
          <a:prstGeom prst="roundRect">
            <a:avLst>
              <a:gd name="adj" fmla="val 15059"/>
            </a:avLst>
          </a:prstGeom>
          <a:gradFill>
            <a:gsLst>
              <a:gs pos="0">
                <a:srgbClr val="5BCBF5"/>
              </a:gs>
              <a:gs pos="100000">
                <a:srgbClr val="005089"/>
              </a:gs>
            </a:gsLst>
            <a:lin ang="16200000"/>
          </a:gra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52" name="Waar in het curriculum (VB SAL)?"/>
          <p:cNvSpPr txBox="1"/>
          <p:nvPr/>
        </p:nvSpPr>
        <p:spPr>
          <a:xfrm>
            <a:off x="3788262" y="2680406"/>
            <a:ext cx="8566783" cy="64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4500"/>
            </a:lvl1pPr>
          </a:lstStyle>
          <a:p>
            <a:r>
              <a:t>Waar in het curriculum (VB SAL)?</a:t>
            </a:r>
          </a:p>
        </p:txBody>
      </p:sp>
      <p:sp>
        <p:nvSpPr>
          <p:cNvPr id="153" name="op de hogeschool"/>
          <p:cNvSpPr txBox="1"/>
          <p:nvPr/>
        </p:nvSpPr>
        <p:spPr>
          <a:xfrm>
            <a:off x="4553904" y="11096273"/>
            <a:ext cx="3020890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>
                <a:solidFill>
                  <a:schemeClr val="accent5"/>
                </a:solidFill>
              </a:defRPr>
            </a:lvl1pPr>
          </a:lstStyle>
          <a:p>
            <a:r>
              <a:t>op de hogeschool</a:t>
            </a:r>
          </a:p>
        </p:txBody>
      </p:sp>
      <p:sp>
        <p:nvSpPr>
          <p:cNvPr id="154" name="Semester 1"/>
          <p:cNvSpPr txBox="1"/>
          <p:nvPr/>
        </p:nvSpPr>
        <p:spPr>
          <a:xfrm>
            <a:off x="5041317" y="10588273"/>
            <a:ext cx="2046065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 b="1">
                <a:solidFill>
                  <a:srgbClr val="FF0000"/>
                </a:solidFill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FF0000"/>
                </a:solidFill>
              </a:rPr>
              <a:t>Semester 1</a:t>
            </a:r>
          </a:p>
        </p:txBody>
      </p:sp>
      <p:sp>
        <p:nvSpPr>
          <p:cNvPr id="155" name="2 dagen per week"/>
          <p:cNvSpPr txBox="1"/>
          <p:nvPr/>
        </p:nvSpPr>
        <p:spPr>
          <a:xfrm>
            <a:off x="9674286" y="11096273"/>
            <a:ext cx="3041726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>
                <a:solidFill>
                  <a:schemeClr val="accent5"/>
                </a:solidFill>
              </a:defRPr>
            </a:lvl1pPr>
          </a:lstStyle>
          <a:p>
            <a:r>
              <a:t>2 dagen per week</a:t>
            </a:r>
          </a:p>
        </p:txBody>
      </p:sp>
      <p:sp>
        <p:nvSpPr>
          <p:cNvPr id="156" name="Semester 2"/>
          <p:cNvSpPr txBox="1"/>
          <p:nvPr/>
        </p:nvSpPr>
        <p:spPr>
          <a:xfrm>
            <a:off x="10172117" y="10588273"/>
            <a:ext cx="2046065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 b="1">
                <a:solidFill>
                  <a:srgbClr val="FF0000"/>
                </a:solidFill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FF0000"/>
                </a:solidFill>
              </a:rPr>
              <a:t>Semester 2</a:t>
            </a:r>
          </a:p>
        </p:txBody>
      </p:sp>
      <p:sp>
        <p:nvSpPr>
          <p:cNvPr id="157" name="2 dagen per week"/>
          <p:cNvSpPr txBox="1"/>
          <p:nvPr/>
        </p:nvSpPr>
        <p:spPr>
          <a:xfrm>
            <a:off x="14805086" y="11096273"/>
            <a:ext cx="3041726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>
                <a:solidFill>
                  <a:schemeClr val="accent5"/>
                </a:solidFill>
              </a:defRPr>
            </a:lvl1pPr>
          </a:lstStyle>
          <a:p>
            <a:r>
              <a:t>2 dagen per week</a:t>
            </a:r>
          </a:p>
        </p:txBody>
      </p:sp>
      <p:sp>
        <p:nvSpPr>
          <p:cNvPr id="158" name="Semester 3"/>
          <p:cNvSpPr txBox="1"/>
          <p:nvPr/>
        </p:nvSpPr>
        <p:spPr>
          <a:xfrm>
            <a:off x="15302917" y="10588273"/>
            <a:ext cx="2046065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 b="1">
                <a:solidFill>
                  <a:srgbClr val="FF0000"/>
                </a:solidFill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FF0000"/>
                </a:solidFill>
              </a:rPr>
              <a:t>Semester 3</a:t>
            </a:r>
          </a:p>
        </p:txBody>
      </p:sp>
      <p:sp>
        <p:nvSpPr>
          <p:cNvPr id="159" name="3 dagen per week"/>
          <p:cNvSpPr txBox="1"/>
          <p:nvPr/>
        </p:nvSpPr>
        <p:spPr>
          <a:xfrm>
            <a:off x="19935885" y="11096273"/>
            <a:ext cx="3041725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>
                <a:solidFill>
                  <a:schemeClr val="accent5"/>
                </a:solidFill>
              </a:defRPr>
            </a:lvl1pPr>
          </a:lstStyle>
          <a:p>
            <a:r>
              <a:t>3 dagen per week</a:t>
            </a:r>
          </a:p>
        </p:txBody>
      </p:sp>
      <p:sp>
        <p:nvSpPr>
          <p:cNvPr id="160" name="Semester 4"/>
          <p:cNvSpPr txBox="1"/>
          <p:nvPr/>
        </p:nvSpPr>
        <p:spPr>
          <a:xfrm>
            <a:off x="20433715" y="10588273"/>
            <a:ext cx="2046065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 b="1">
                <a:solidFill>
                  <a:srgbClr val="FF0000"/>
                </a:solidFill>
              </a:defRPr>
            </a:lvl1pPr>
          </a:lstStyle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FF0000"/>
                </a:solidFill>
              </a:rPr>
              <a:t>Semester 4</a:t>
            </a:r>
          </a:p>
        </p:txBody>
      </p:sp>
      <p:sp>
        <p:nvSpPr>
          <p:cNvPr id="161" name="Werkplekleren 1"/>
          <p:cNvSpPr txBox="1"/>
          <p:nvPr/>
        </p:nvSpPr>
        <p:spPr>
          <a:xfrm>
            <a:off x="4685059" y="5084939"/>
            <a:ext cx="2758580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>
                <a:solidFill>
                  <a:srgbClr val="FFFFFF"/>
                </a:solidFill>
              </a:defRPr>
            </a:lvl1pPr>
          </a:lstStyle>
          <a:p>
            <a:r>
              <a:t>Werkplekleren 1</a:t>
            </a:r>
          </a:p>
        </p:txBody>
      </p:sp>
      <p:sp>
        <p:nvSpPr>
          <p:cNvPr id="162" name="Werkplekleren 2"/>
          <p:cNvSpPr txBox="1"/>
          <p:nvPr/>
        </p:nvSpPr>
        <p:spPr>
          <a:xfrm>
            <a:off x="9815859" y="5084939"/>
            <a:ext cx="2758580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>
                <a:solidFill>
                  <a:srgbClr val="FFFFFF"/>
                </a:solidFill>
              </a:defRPr>
            </a:lvl1pPr>
          </a:lstStyle>
          <a:p>
            <a:r>
              <a:t>Werkplekleren 2</a:t>
            </a:r>
          </a:p>
        </p:txBody>
      </p:sp>
      <p:sp>
        <p:nvSpPr>
          <p:cNvPr id="163" name="Werkplekleren 3"/>
          <p:cNvSpPr txBox="1"/>
          <p:nvPr/>
        </p:nvSpPr>
        <p:spPr>
          <a:xfrm>
            <a:off x="14946659" y="5084939"/>
            <a:ext cx="2758580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>
                <a:solidFill>
                  <a:srgbClr val="FFFFFF"/>
                </a:solidFill>
              </a:defRPr>
            </a:lvl1pPr>
          </a:lstStyle>
          <a:p>
            <a:r>
              <a:t>Werkplekleren 3</a:t>
            </a:r>
          </a:p>
        </p:txBody>
      </p:sp>
      <p:sp>
        <p:nvSpPr>
          <p:cNvPr id="164" name="Werkplekleren 4"/>
          <p:cNvSpPr txBox="1"/>
          <p:nvPr/>
        </p:nvSpPr>
        <p:spPr>
          <a:xfrm>
            <a:off x="20077458" y="5084939"/>
            <a:ext cx="2758580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3000">
                <a:solidFill>
                  <a:srgbClr val="FFFFFF"/>
                </a:solidFill>
              </a:defRPr>
            </a:lvl1pPr>
          </a:lstStyle>
          <a:p>
            <a:r>
              <a:t>Werkplekleren 4</a:t>
            </a:r>
          </a:p>
        </p:txBody>
      </p:sp>
      <p:sp>
        <p:nvSpPr>
          <p:cNvPr id="165" name="Kennismaken…"/>
          <p:cNvSpPr txBox="1"/>
          <p:nvPr/>
        </p:nvSpPr>
        <p:spPr>
          <a:xfrm>
            <a:off x="4282507" y="6414205"/>
            <a:ext cx="3563684" cy="1226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defRPr sz="4300" b="1">
                <a:solidFill>
                  <a:srgbClr val="FFFFFF"/>
                </a:solidFill>
              </a:defRPr>
            </a:pPr>
            <a:r>
              <a:t>Kennismaken</a:t>
            </a:r>
          </a:p>
          <a:p>
            <a:pPr algn="ctr" defTabSz="457200">
              <a:defRPr sz="4300" b="1">
                <a:solidFill>
                  <a:srgbClr val="FFFFFF"/>
                </a:solidFill>
              </a:defRPr>
            </a:pPr>
            <a:r>
              <a:t>met de taken</a:t>
            </a:r>
          </a:p>
        </p:txBody>
      </p:sp>
      <p:sp>
        <p:nvSpPr>
          <p:cNvPr id="166" name="van een  sales support…"/>
          <p:cNvSpPr txBox="1"/>
          <p:nvPr/>
        </p:nvSpPr>
        <p:spPr>
          <a:xfrm>
            <a:off x="4792960" y="8445038"/>
            <a:ext cx="2542779" cy="139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</a:defRPr>
            </a:pPr>
            <a:r>
              <a:t>van een </a:t>
            </a:r>
            <a:br/>
            <a:r>
              <a:t>sales support </a:t>
            </a:r>
          </a:p>
          <a:p>
            <a:pPr algn="ctr" defTabSz="457200">
              <a:defRPr sz="3200">
                <a:solidFill>
                  <a:srgbClr val="FFFFFF"/>
                </a:solidFill>
              </a:defRPr>
            </a:pPr>
            <a:r>
              <a:t>medewerker</a:t>
            </a:r>
          </a:p>
        </p:txBody>
      </p:sp>
      <p:sp>
        <p:nvSpPr>
          <p:cNvPr id="167" name="van een  sales support…"/>
          <p:cNvSpPr txBox="1"/>
          <p:nvPr/>
        </p:nvSpPr>
        <p:spPr>
          <a:xfrm>
            <a:off x="9923760" y="8445038"/>
            <a:ext cx="2542779" cy="139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</a:defRPr>
            </a:pPr>
            <a:r>
              <a:t>van een </a:t>
            </a:r>
            <a:br/>
            <a:r>
              <a:t>sales support </a:t>
            </a:r>
          </a:p>
          <a:p>
            <a:pPr algn="ctr" defTabSz="457200">
              <a:defRPr sz="3200">
                <a:solidFill>
                  <a:srgbClr val="FFFFFF"/>
                </a:solidFill>
              </a:defRPr>
            </a:pPr>
            <a:r>
              <a:t>medewerker</a:t>
            </a:r>
          </a:p>
        </p:txBody>
      </p:sp>
      <p:sp>
        <p:nvSpPr>
          <p:cNvPr id="168" name="van een  sales support…"/>
          <p:cNvSpPr txBox="1"/>
          <p:nvPr/>
        </p:nvSpPr>
        <p:spPr>
          <a:xfrm>
            <a:off x="15054560" y="8445038"/>
            <a:ext cx="2542779" cy="139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</a:defRPr>
            </a:pPr>
            <a:r>
              <a:t>van een </a:t>
            </a:r>
            <a:br/>
            <a:r>
              <a:t>sales support </a:t>
            </a:r>
          </a:p>
          <a:p>
            <a:pPr algn="ctr" defTabSz="457200">
              <a:defRPr sz="3200">
                <a:solidFill>
                  <a:srgbClr val="FFFFFF"/>
                </a:solidFill>
              </a:defRPr>
            </a:pPr>
            <a:r>
              <a:t>medewerker</a:t>
            </a:r>
          </a:p>
        </p:txBody>
      </p:sp>
      <p:sp>
        <p:nvSpPr>
          <p:cNvPr id="169" name="van een  sales support…"/>
          <p:cNvSpPr txBox="1"/>
          <p:nvPr/>
        </p:nvSpPr>
        <p:spPr>
          <a:xfrm>
            <a:off x="20185358" y="8445038"/>
            <a:ext cx="2542779" cy="139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</a:defRPr>
            </a:pPr>
            <a:r>
              <a:t>van een </a:t>
            </a:r>
            <a:br/>
            <a:r>
              <a:t>sales support </a:t>
            </a:r>
          </a:p>
          <a:p>
            <a:pPr algn="ctr" defTabSz="457200">
              <a:defRPr sz="3200">
                <a:solidFill>
                  <a:srgbClr val="FFFFFF"/>
                </a:solidFill>
              </a:defRPr>
            </a:pPr>
            <a:r>
              <a:t>medewerker</a:t>
            </a:r>
          </a:p>
        </p:txBody>
      </p:sp>
      <p:sp>
        <p:nvSpPr>
          <p:cNvPr id="170" name="Meehelpen…"/>
          <p:cNvSpPr txBox="1"/>
          <p:nvPr/>
        </p:nvSpPr>
        <p:spPr>
          <a:xfrm>
            <a:off x="9519567" y="6414205"/>
            <a:ext cx="3351164" cy="1226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defRPr sz="4300" b="1">
                <a:solidFill>
                  <a:srgbClr val="FFFFFF"/>
                </a:solidFill>
              </a:defRPr>
            </a:pPr>
            <a:r>
              <a:t>Meehelpen</a:t>
            </a:r>
          </a:p>
          <a:p>
            <a:pPr algn="ctr" defTabSz="457200">
              <a:defRPr sz="4300" b="1">
                <a:solidFill>
                  <a:srgbClr val="FFFFFF"/>
                </a:solidFill>
              </a:defRPr>
            </a:pPr>
            <a:r>
              <a:t>met de taken</a:t>
            </a:r>
          </a:p>
        </p:txBody>
      </p:sp>
      <p:sp>
        <p:nvSpPr>
          <p:cNvPr id="171" name="Onder  begeleiding…"/>
          <p:cNvSpPr txBox="1"/>
          <p:nvPr/>
        </p:nvSpPr>
        <p:spPr>
          <a:xfrm>
            <a:off x="14513576" y="5736872"/>
            <a:ext cx="3624747" cy="3093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defRPr sz="4300" b="1">
                <a:solidFill>
                  <a:srgbClr val="FFFFFF"/>
                </a:solidFill>
              </a:defRPr>
            </a:pPr>
            <a:r>
              <a:t>Onder </a:t>
            </a:r>
            <a:br/>
            <a:r>
              <a:t>begeleiding</a:t>
            </a:r>
          </a:p>
          <a:p>
            <a:pPr algn="ctr" defTabSz="457200">
              <a:defRPr sz="4300" b="1">
                <a:solidFill>
                  <a:srgbClr val="FFFFFF"/>
                </a:solidFill>
              </a:defRPr>
            </a:pPr>
            <a:r>
              <a:t>uitvoeren </a:t>
            </a:r>
            <a:br/>
            <a:r>
              <a:t>van deeltaken</a:t>
            </a:r>
          </a:p>
        </p:txBody>
      </p:sp>
      <p:sp>
        <p:nvSpPr>
          <p:cNvPr id="172" name="Zelfstandig…"/>
          <p:cNvSpPr txBox="1"/>
          <p:nvPr/>
        </p:nvSpPr>
        <p:spPr>
          <a:xfrm>
            <a:off x="19417321" y="6094217"/>
            <a:ext cx="4078853" cy="2471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defRPr sz="4300" b="1">
                <a:solidFill>
                  <a:srgbClr val="FFFFFF"/>
                </a:solidFill>
              </a:defRPr>
            </a:pPr>
            <a:r>
              <a:t>Zelfstandig</a:t>
            </a:r>
          </a:p>
          <a:p>
            <a:pPr algn="ctr" defTabSz="457200">
              <a:defRPr sz="4300" b="1">
                <a:solidFill>
                  <a:srgbClr val="FFFFFF"/>
                </a:solidFill>
              </a:defRPr>
            </a:pPr>
            <a:r>
              <a:t>uitvoeren </a:t>
            </a:r>
            <a:br/>
            <a:r>
              <a:t>van opdrachten</a:t>
            </a:r>
          </a:p>
        </p:txBody>
      </p:sp>
      <p:sp>
        <p:nvSpPr>
          <p:cNvPr id="173" name="Pijl"/>
          <p:cNvSpPr/>
          <p:nvPr/>
        </p:nvSpPr>
        <p:spPr>
          <a:xfrm>
            <a:off x="7994749" y="8148991"/>
            <a:ext cx="1270001" cy="963481"/>
          </a:xfrm>
          <a:prstGeom prst="rightArrow">
            <a:avLst>
              <a:gd name="adj1" fmla="val 31190"/>
              <a:gd name="adj2" fmla="val 55657"/>
            </a:avLst>
          </a:prstGeom>
          <a:solidFill>
            <a:srgbClr val="F15B67">
              <a:alpha val="30000"/>
            </a:srgbClr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F15B67"/>
                </a:solidFill>
              </a:defRPr>
            </a:pPr>
            <a:endParaRPr/>
          </a:p>
        </p:txBody>
      </p:sp>
      <p:sp>
        <p:nvSpPr>
          <p:cNvPr id="174" name="Pijl"/>
          <p:cNvSpPr/>
          <p:nvPr/>
        </p:nvSpPr>
        <p:spPr>
          <a:xfrm>
            <a:off x="13177977" y="8148991"/>
            <a:ext cx="1270001" cy="963481"/>
          </a:xfrm>
          <a:prstGeom prst="rightArrow">
            <a:avLst>
              <a:gd name="adj1" fmla="val 31190"/>
              <a:gd name="adj2" fmla="val 55657"/>
            </a:avLst>
          </a:prstGeom>
          <a:solidFill>
            <a:srgbClr val="F15B67">
              <a:alpha val="30000"/>
            </a:srgbClr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F15B67"/>
                </a:solidFill>
              </a:defRPr>
            </a:pPr>
            <a:endParaRPr/>
          </a:p>
        </p:txBody>
      </p:sp>
      <p:sp>
        <p:nvSpPr>
          <p:cNvPr id="175" name="Pijl"/>
          <p:cNvSpPr/>
          <p:nvPr/>
        </p:nvSpPr>
        <p:spPr>
          <a:xfrm>
            <a:off x="18319849" y="8148991"/>
            <a:ext cx="1270001" cy="963481"/>
          </a:xfrm>
          <a:prstGeom prst="rightArrow">
            <a:avLst>
              <a:gd name="adj1" fmla="val 31190"/>
              <a:gd name="adj2" fmla="val 55657"/>
            </a:avLst>
          </a:prstGeom>
          <a:solidFill>
            <a:srgbClr val="F15B67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F15B67"/>
                </a:solidFill>
              </a:defRPr>
            </a:pPr>
            <a:endParaRPr/>
          </a:p>
        </p:txBody>
      </p:sp>
      <p:sp>
        <p:nvSpPr>
          <p:cNvPr id="176" name="Ovaal"/>
          <p:cNvSpPr/>
          <p:nvPr/>
        </p:nvSpPr>
        <p:spPr>
          <a:xfrm>
            <a:off x="17411368" y="3298579"/>
            <a:ext cx="8090760" cy="8754799"/>
          </a:xfrm>
          <a:prstGeom prst="ellipse">
            <a:avLst/>
          </a:prstGeom>
          <a:ln w="165100">
            <a:solidFill>
              <a:srgbClr val="F15B67"/>
            </a:solidFill>
          </a:ln>
        </p:spPr>
        <p:txBody>
          <a:bodyPr lIns="91438" tIns="91438" rIns="91438" bIns="91438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233969" y="13070208"/>
            <a:ext cx="255564" cy="3853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79" name="Titel van de slide max 1 lijn"/>
          <p:cNvSpPr txBox="1"/>
          <p:nvPr/>
        </p:nvSpPr>
        <p:spPr>
          <a:xfrm>
            <a:off x="3786766" y="1291165"/>
            <a:ext cx="19752569" cy="1553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2438337">
              <a:defRPr sz="8000" b="1">
                <a:solidFill>
                  <a:srgbClr val="004686"/>
                </a:solidFill>
              </a:defRPr>
            </a:lvl1pPr>
          </a:lstStyle>
          <a:p>
            <a:r>
              <a:t>Hoe gaan we nu verder?</a:t>
            </a:r>
          </a:p>
        </p:txBody>
      </p:sp>
      <p:sp>
        <p:nvSpPr>
          <p:cNvPr id="180" name="Slide bullet text"/>
          <p:cNvSpPr txBox="1">
            <a:spLocks noGrp="1"/>
          </p:cNvSpPr>
          <p:nvPr>
            <p:ph type="body" idx="1"/>
          </p:nvPr>
        </p:nvSpPr>
        <p:spPr>
          <a:xfrm>
            <a:off x="3809999" y="3805766"/>
            <a:ext cx="19765370" cy="121565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  <a:defRPr sz="4300" b="1"/>
            </a:pPr>
            <a:r>
              <a:rPr dirty="0" err="1">
                <a:solidFill>
                  <a:schemeClr val="tx1"/>
                </a:solidFill>
              </a:rPr>
              <a:t>Voor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welke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studenten</a:t>
            </a:r>
            <a:r>
              <a:rPr dirty="0">
                <a:solidFill>
                  <a:schemeClr val="tx1"/>
                </a:solidFill>
              </a:rPr>
              <a:t>?</a:t>
            </a: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Studenten</a:t>
            </a:r>
            <a:r>
              <a:rPr dirty="0">
                <a:solidFill>
                  <a:schemeClr val="tx1"/>
                </a:solidFill>
              </a:rPr>
              <a:t> die in AJ 20-21 in </a:t>
            </a:r>
            <a:r>
              <a:rPr dirty="0" err="1">
                <a:solidFill>
                  <a:schemeClr val="tx1"/>
                </a:solidFill>
              </a:rPr>
              <a:t>jaar</a:t>
            </a:r>
            <a:r>
              <a:rPr dirty="0">
                <a:solidFill>
                  <a:schemeClr val="tx1"/>
                </a:solidFill>
              </a:rPr>
              <a:t> 2 </a:t>
            </a:r>
            <a:r>
              <a:rPr dirty="0" err="1">
                <a:solidFill>
                  <a:schemeClr val="tx1"/>
                </a:solidFill>
              </a:rPr>
              <a:t>zitten</a:t>
            </a:r>
            <a:r>
              <a:rPr dirty="0">
                <a:solidFill>
                  <a:schemeClr val="tx1"/>
                </a:solidFill>
              </a:rPr>
              <a:t> van de </a:t>
            </a:r>
            <a:r>
              <a:rPr dirty="0" err="1">
                <a:solidFill>
                  <a:schemeClr val="tx1"/>
                </a:solidFill>
              </a:rPr>
              <a:t>opleiding</a:t>
            </a:r>
            <a:endParaRPr dirty="0">
              <a:solidFill>
                <a:schemeClr val="tx1"/>
              </a:solidFill>
            </a:endParaRP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Pilot= 10 </a:t>
            </a:r>
            <a:r>
              <a:rPr dirty="0" err="1">
                <a:solidFill>
                  <a:schemeClr val="tx1"/>
                </a:solidFill>
              </a:rPr>
              <a:t>studenten</a:t>
            </a:r>
            <a:r>
              <a:rPr dirty="0">
                <a:solidFill>
                  <a:schemeClr val="tx1"/>
                </a:solidFill>
              </a:rPr>
              <a:t> </a:t>
            </a: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Strenge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selectie</a:t>
            </a:r>
            <a:r>
              <a:rPr dirty="0">
                <a:solidFill>
                  <a:schemeClr val="tx1"/>
                </a:solidFill>
              </a:rPr>
              <a:t> (later </a:t>
            </a:r>
            <a:r>
              <a:rPr dirty="0" err="1">
                <a:solidFill>
                  <a:schemeClr val="tx1"/>
                </a:solidFill>
              </a:rPr>
              <a:t>meer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 err="1">
                <a:solidFill>
                  <a:schemeClr val="tx1"/>
                </a:solidFill>
              </a:rPr>
              <a:t>Vaste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bestemmingen</a:t>
            </a:r>
            <a:br>
              <a:rPr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2000"/>
              </a:spcBef>
              <a:defRPr sz="4300" b="1"/>
            </a:pPr>
            <a:r>
              <a:rPr dirty="0">
                <a:solidFill>
                  <a:schemeClr val="tx1"/>
                </a:solidFill>
              </a:rPr>
              <a:t>Hoe </a:t>
            </a:r>
            <a:r>
              <a:rPr dirty="0" err="1">
                <a:solidFill>
                  <a:schemeClr val="tx1"/>
                </a:solidFill>
              </a:rPr>
              <a:t>ziet</a:t>
            </a:r>
            <a:r>
              <a:rPr dirty="0">
                <a:solidFill>
                  <a:schemeClr val="tx1"/>
                </a:solidFill>
              </a:rPr>
              <a:t> semester 4 </a:t>
            </a:r>
            <a:r>
              <a:rPr dirty="0" err="1">
                <a:solidFill>
                  <a:schemeClr val="tx1"/>
                </a:solidFill>
              </a:rPr>
              <a:t>eruit</a:t>
            </a:r>
            <a:r>
              <a:rPr dirty="0">
                <a:solidFill>
                  <a:schemeClr val="tx1"/>
                </a:solidFill>
              </a:rPr>
              <a:t> in het </a:t>
            </a:r>
            <a:r>
              <a:rPr dirty="0" err="1">
                <a:solidFill>
                  <a:schemeClr val="tx1"/>
                </a:solidFill>
              </a:rPr>
              <a:t>buitenland</a:t>
            </a:r>
            <a:r>
              <a:rPr dirty="0">
                <a:solidFill>
                  <a:schemeClr val="tx1"/>
                </a:solidFill>
              </a:rPr>
              <a:t>?</a:t>
            </a: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3 </a:t>
            </a:r>
            <a:r>
              <a:rPr dirty="0" err="1">
                <a:solidFill>
                  <a:schemeClr val="tx1"/>
                </a:solidFill>
              </a:rPr>
              <a:t>dagen</a:t>
            </a:r>
            <a:r>
              <a:rPr dirty="0">
                <a:solidFill>
                  <a:schemeClr val="tx1"/>
                </a:solidFill>
              </a:rPr>
              <a:t>/week </a:t>
            </a:r>
            <a:r>
              <a:rPr dirty="0" err="1">
                <a:solidFill>
                  <a:schemeClr val="tx1"/>
                </a:solidFill>
              </a:rPr>
              <a:t>werkplekleren</a:t>
            </a:r>
            <a:r>
              <a:rPr dirty="0">
                <a:solidFill>
                  <a:schemeClr val="tx1"/>
                </a:solidFill>
              </a:rPr>
              <a:t> in </a:t>
            </a:r>
            <a:r>
              <a:rPr dirty="0" err="1">
                <a:solidFill>
                  <a:schemeClr val="tx1"/>
                </a:solidFill>
              </a:rPr>
              <a:t>buitenlands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bedrijf</a:t>
            </a:r>
            <a:endParaRPr dirty="0">
              <a:solidFill>
                <a:schemeClr val="tx1"/>
              </a:solidFill>
            </a:endParaRP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1 </a:t>
            </a:r>
            <a:r>
              <a:rPr dirty="0" err="1">
                <a:solidFill>
                  <a:schemeClr val="tx1"/>
                </a:solidFill>
              </a:rPr>
              <a:t>dag</a:t>
            </a:r>
            <a:r>
              <a:rPr dirty="0">
                <a:solidFill>
                  <a:schemeClr val="tx1"/>
                </a:solidFill>
              </a:rPr>
              <a:t>/week </a:t>
            </a:r>
            <a:r>
              <a:rPr dirty="0" err="1">
                <a:solidFill>
                  <a:schemeClr val="tx1"/>
                </a:solidFill>
              </a:rPr>
              <a:t>graduaatsproef</a:t>
            </a:r>
            <a:endParaRPr dirty="0">
              <a:solidFill>
                <a:schemeClr val="tx1"/>
              </a:solidFill>
            </a:endParaRPr>
          </a:p>
          <a:p>
            <a:pPr marL="481263" indent="-481263">
              <a:lnSpc>
                <a:spcPct val="100000"/>
              </a:lnSpc>
              <a:spcBef>
                <a:spcPts val="2000"/>
              </a:spcBef>
              <a:buSzPct val="100000"/>
              <a:buChar char="•"/>
              <a:defRPr sz="4300"/>
            </a:pPr>
            <a:r>
              <a:rPr dirty="0">
                <a:solidFill>
                  <a:schemeClr val="tx1"/>
                </a:solidFill>
              </a:rPr>
              <a:t>1 </a:t>
            </a:r>
            <a:r>
              <a:rPr dirty="0" err="1">
                <a:solidFill>
                  <a:schemeClr val="tx1"/>
                </a:solidFill>
              </a:rPr>
              <a:t>dag</a:t>
            </a:r>
            <a:r>
              <a:rPr dirty="0">
                <a:solidFill>
                  <a:schemeClr val="tx1"/>
                </a:solidFill>
              </a:rPr>
              <a:t>/week PXL-</a:t>
            </a:r>
            <a:r>
              <a:rPr dirty="0" err="1">
                <a:solidFill>
                  <a:schemeClr val="tx1"/>
                </a:solidFill>
              </a:rPr>
              <a:t>vakken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uit</a:t>
            </a:r>
            <a:r>
              <a:rPr dirty="0">
                <a:solidFill>
                  <a:schemeClr val="tx1"/>
                </a:solidFill>
              </a:rPr>
              <a:t> semester 4 via </a:t>
            </a:r>
            <a:r>
              <a:rPr dirty="0" err="1">
                <a:solidFill>
                  <a:schemeClr val="tx1"/>
                </a:solidFill>
              </a:rPr>
              <a:t>afstandsonderwijs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 bldLvl="5" animBg="1" advAuto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720</Words>
  <Application>Microsoft Office PowerPoint</Application>
  <PresentationFormat>Aangepast</PresentationFormat>
  <Paragraphs>176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Arial</vt:lpstr>
      <vt:lpstr>Kantoorthema</vt:lpstr>
      <vt:lpstr>Welkom</vt:lpstr>
      <vt:lpstr>Behind the scene:  Werkplekleren in het buitenland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Retail Innovation Challenge</dc:title>
  <dc:creator>Syscom</dc:creator>
  <cp:lastModifiedBy>Myriam Slock</cp:lastModifiedBy>
  <cp:revision>18</cp:revision>
  <dcterms:modified xsi:type="dcterms:W3CDTF">2022-06-28T05:00:56Z</dcterms:modified>
</cp:coreProperties>
</file>