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omments/modernComment_10A_87F44687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5"/>
  </p:notesMasterIdLst>
  <p:sldIdLst>
    <p:sldId id="266" r:id="rId5"/>
    <p:sldId id="257" r:id="rId6"/>
    <p:sldId id="271" r:id="rId7"/>
    <p:sldId id="273" r:id="rId8"/>
    <p:sldId id="275" r:id="rId9"/>
    <p:sldId id="272" r:id="rId10"/>
    <p:sldId id="270" r:id="rId11"/>
    <p:sldId id="310" r:id="rId12"/>
    <p:sldId id="308" r:id="rId13"/>
    <p:sldId id="316" r:id="rId14"/>
    <p:sldId id="317" r:id="rId15"/>
    <p:sldId id="318" r:id="rId16"/>
    <p:sldId id="323" r:id="rId17"/>
    <p:sldId id="325" r:id="rId18"/>
    <p:sldId id="324" r:id="rId19"/>
    <p:sldId id="319" r:id="rId20"/>
    <p:sldId id="320" r:id="rId21"/>
    <p:sldId id="322" r:id="rId22"/>
    <p:sldId id="321" r:id="rId23"/>
    <p:sldId id="267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D8DDDA-E33B-8E6F-4AF7-08A7BF28A105}" name="Sara Claerhout" initials="SC" userId="S::sara.claerhout_arteveldehs.be#ext#@vlaamsehogescholenraad.onmicrosoft.com::fdf5632a-50d0-491d-b175-a9058341853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0F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211450-4AC3-401E-83AC-88266CE0759B}" v="4" dt="2023-04-18T11:06:09.6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78868" autoAdjust="0"/>
  </p:normalViewPr>
  <p:slideViewPr>
    <p:cSldViewPr snapToGrid="0" snapToObjects="1">
      <p:cViewPr varScale="1">
        <p:scale>
          <a:sx n="67" d="100"/>
          <a:sy n="67" d="100"/>
        </p:scale>
        <p:origin x="193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Claerhout" userId="S::sara.claerhout_arteveldehs.be#ext#@vlaamsehogescholenraad.onmicrosoft.com::fdf5632a-50d0-491d-b175-a9058341853a" providerId="AD" clId="Web-{36211450-4AC3-401E-83AC-88266CE0759B}"/>
    <pc:docChg chg="mod modSld">
      <pc:chgData name="Sara Claerhout" userId="S::sara.claerhout_arteveldehs.be#ext#@vlaamsehogescholenraad.onmicrosoft.com::fdf5632a-50d0-491d-b175-a9058341853a" providerId="AD" clId="Web-{36211450-4AC3-401E-83AC-88266CE0759B}" dt="2023-04-18T11:06:09.636" v="4"/>
      <pc:docMkLst>
        <pc:docMk/>
      </pc:docMkLst>
      <pc:sldChg chg="addCm">
        <pc:chgData name="Sara Claerhout" userId="S::sara.claerhout_arteveldehs.be#ext#@vlaamsehogescholenraad.onmicrosoft.com::fdf5632a-50d0-491d-b175-a9058341853a" providerId="AD" clId="Web-{36211450-4AC3-401E-83AC-88266CE0759B}" dt="2023-04-18T11:06:09.636" v="4"/>
        <pc:sldMkLst>
          <pc:docMk/>
          <pc:sldMk cId="2280932999" sldId="26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ra Claerhout" userId="S::sara.claerhout_arteveldehs.be#ext#@vlaamsehogescholenraad.onmicrosoft.com::fdf5632a-50d0-491d-b175-a9058341853a" providerId="AD" clId="Web-{36211450-4AC3-401E-83AC-88266CE0759B}" dt="2023-04-18T11:06:09.636" v="4"/>
              <pc2:cmMkLst xmlns:pc2="http://schemas.microsoft.com/office/powerpoint/2019/9/main/command">
                <pc:docMk/>
                <pc:sldMk cId="2280932999" sldId="266"/>
                <pc2:cmMk id="{64BEB7F1-D3AE-4D3F-BC5D-21E7C33B8D51}"/>
              </pc2:cmMkLst>
            </pc226:cmChg>
          </p:ext>
        </pc:extLst>
      </pc:sldChg>
      <pc:sldChg chg="modSp">
        <pc:chgData name="Sara Claerhout" userId="S::sara.claerhout_arteveldehs.be#ext#@vlaamsehogescholenraad.onmicrosoft.com::fdf5632a-50d0-491d-b175-a9058341853a" providerId="AD" clId="Web-{36211450-4AC3-401E-83AC-88266CE0759B}" dt="2023-04-18T11:03:05.864" v="2" actId="20577"/>
        <pc:sldMkLst>
          <pc:docMk/>
          <pc:sldMk cId="1542268477" sldId="273"/>
        </pc:sldMkLst>
        <pc:spChg chg="mod">
          <ac:chgData name="Sara Claerhout" userId="S::sara.claerhout_arteveldehs.be#ext#@vlaamsehogescholenraad.onmicrosoft.com::fdf5632a-50d0-491d-b175-a9058341853a" providerId="AD" clId="Web-{36211450-4AC3-401E-83AC-88266CE0759B}" dt="2023-04-18T11:03:05.864" v="2" actId="20577"/>
          <ac:spMkLst>
            <pc:docMk/>
            <pc:sldMk cId="1542268477" sldId="273"/>
            <ac:spMk id="7" creationId="{33CE1DF4-0B29-AF4D-985E-3DB5D78AD0F5}"/>
          </ac:spMkLst>
        </pc:spChg>
      </pc:sldChg>
    </pc:docChg>
  </pc:docChgLst>
</pc:chgInfo>
</file>

<file path=ppt/comments/modernComment_10A_87F4468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4BEB7F1-D3AE-4D3F-BC5D-21E7C33B8D51}" authorId="{82D8DDDA-E33B-8E6F-4AF7-08A7BF28A105}" created="2023-04-18T11:06:09.636">
    <pc:sldMkLst xmlns:pc="http://schemas.microsoft.com/office/powerpoint/2013/main/command">
      <pc:docMk/>
      <pc:sldMk cId="2280932999" sldId="266"/>
    </pc:sldMkLst>
    <p188:txBody>
      <a:bodyPr/>
      <a:lstStyle/>
      <a:p>
        <a:r>
          <a:rPr lang="nl-NL"/>
          <a:t>Dit document is geselecteerd voor de database Vakdidactiek. De vakdidactische sterkte(s) in dit document:
- digitale tools/didactiek
- werkvormen
 Wil je nog meer van vakdidactische tips en praktijkvoorbeelden? Ga dan naar https://www.vlaamsehogescholenraad.be/nl/vakdidactiek 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AF93D-7AA4-244E-8847-3CF83E614FD0}" type="datetimeFigureOut">
              <a:rPr lang="nl-BE" smtClean="0"/>
              <a:t>18/04/2023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4D53E-F23C-2C46-909A-8DE9A99B2E5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753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xxlhoreca.com/nl/xxlselect-snijbladenset-6-delig-incl-rvs-standaard.html?utm_source=GoogleShopping&amp;utm_medium=cpc&amp;utm_campaign=Klein%20Materiaal%2FSnijplanken%2FComplete%20Snijplanken%20Sets&amp;utm_content=Hygiplas&amp;gclid=EAIaIQobChMIqKH43Nnv5wIVhLHtCh3XZQaBEAQYBSABEgIz0fD_BwE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devoorzorg.be/limburg/gezond-actief/ZiektesBehandelingen/Rugweb/Beste-rughouding/Huishouden/Pages/Strijken.aspx" TargetMode="External"/><Relationship Id="rId4" Type="http://schemas.openxmlformats.org/officeDocument/2006/relationships/hyperlink" Target="https://www.erasmusmagazine.nl/2015/09/11/zonder-verlengsnoeren-doen-de-boiler-vaatwasser-en-wasmachine-het-niet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Wat wil je tonen?</a:t>
            </a:r>
          </a:p>
          <a:p>
            <a:r>
              <a:rPr lang="nl-BE" dirty="0"/>
              <a:t>Dat moet de volle aandacht krijgen!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4D53E-F23C-2C46-909A-8DE9A99B2E53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2965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DE805-EE83-45EE-B599-CC113900AF0A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93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DE805-EE83-45EE-B599-CC113900AF0A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6459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DE805-EE83-45EE-B599-CC113900AF0A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4898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DE805-EE83-45EE-B599-CC113900AF0A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9750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Bron foto snijplanken: </a:t>
            </a:r>
            <a:r>
              <a:rPr lang="nl-BE" dirty="0">
                <a:hlinkClick r:id="rId3"/>
              </a:rPr>
              <a:t>https://www.xxlhoreca.com/nl/xxlselect-snijbladenset-6-delig-incl-rvs-standaard.html?utm_source=GoogleShopping&amp;utm_medium=cpc&amp;utm_campaign=Klein%20Materiaal%2FSnijplanken%2FComplete%20Snijplanken%20Sets&amp;utm_content=Hygiplas&amp;gclid=EAIaIQobChMIqKH43Nnv5wIVhLHtCh3XZQaBEAQYBSABEgIz0fD_BwE</a:t>
            </a:r>
            <a:endParaRPr lang="nl-BE" dirty="0"/>
          </a:p>
          <a:p>
            <a:r>
              <a:rPr lang="nl-BE" dirty="0"/>
              <a:t>Bron foto verlengsnoer: </a:t>
            </a:r>
            <a:r>
              <a:rPr lang="nl-BE" dirty="0">
                <a:hlinkClick r:id="rId4"/>
              </a:rPr>
              <a:t>https://www.erasmusmagazine.nl/2015/09/11/zonder-verlengsnoeren-doen-de-boiler-vaatwasser-en-wasmachine-het-niet/</a:t>
            </a:r>
            <a:endParaRPr lang="nl-BE" dirty="0"/>
          </a:p>
          <a:p>
            <a:r>
              <a:rPr lang="nl-BE" dirty="0"/>
              <a:t>Bron foto slechte strijkhouding: </a:t>
            </a:r>
            <a:r>
              <a:rPr lang="nl-BE" dirty="0">
                <a:hlinkClick r:id="rId5"/>
              </a:rPr>
              <a:t>https://www.devoorzorg.be/limburg/gezond-actief/ZiektesBehandelingen/Rugweb/Beste-rughouding/Huishouden/Pages/Strijken.aspx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4D53E-F23C-2C46-909A-8DE9A99B2E53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7893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wit, sluiten, weergave, stoppen&#10;&#10;Automatisch gegenereerde beschrijving">
            <a:extLst>
              <a:ext uri="{FF2B5EF4-FFF2-40B4-BE49-F238E27FC236}">
                <a16:creationId xmlns:a16="http://schemas.microsoft.com/office/drawing/2014/main" id="{576383A8-87E0-0249-B96C-5E4851079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D40745E-45B3-7449-B0E2-E116BF277F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1308"/>
            <a:ext cx="3177702" cy="2846691"/>
          </a:xfrm>
          <a:prstGeom prst="rect">
            <a:avLst/>
          </a:prstGeom>
        </p:spPr>
      </p:pic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57BC4183-080A-F944-9E9A-C57BE13FAC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995" y="6173821"/>
            <a:ext cx="649899" cy="298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2404" y="1484334"/>
            <a:ext cx="5495795" cy="1327760"/>
          </a:xfrm>
        </p:spPr>
        <p:txBody>
          <a:bodyPr anchor="b" anchorCtr="0">
            <a:normAutofit/>
          </a:bodyPr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62403" y="2899775"/>
            <a:ext cx="5495795" cy="7954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E039D-0F3D-E045-BF4B-D259BDDC3706}" type="datetime1">
              <a:rPr lang="nl-BE" smtClean="0"/>
              <a:t>18/04/2023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Powerpointsjabloon 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55893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Century Gothic" panose="020B0502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11186" y="6506664"/>
            <a:ext cx="868210" cy="263654"/>
          </a:xfrm>
        </p:spPr>
        <p:txBody>
          <a:bodyPr/>
          <a:lstStyle/>
          <a:p>
            <a:fld id="{11C928F1-0076-4340-BE68-1AED3FC6F9FC}" type="datetime1">
              <a:rPr lang="nl-BE" smtClean="0"/>
              <a:t>18/04/2023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6050" y="6506664"/>
            <a:ext cx="5073823" cy="263654"/>
          </a:xfrm>
        </p:spPr>
        <p:txBody>
          <a:bodyPr/>
          <a:lstStyle>
            <a:lvl1pPr algn="l">
              <a:defRPr/>
            </a:lvl1pPr>
          </a:lstStyle>
          <a:p>
            <a:r>
              <a:rPr lang="nl-BE"/>
              <a:t>Powerpointsjabloon AP</a:t>
            </a:r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59874" y="6506664"/>
            <a:ext cx="755476" cy="263654"/>
          </a:xfrm>
        </p:spPr>
        <p:txBody>
          <a:bodyPr/>
          <a:lstStyle/>
          <a:p>
            <a:fld id="{068D24A2-3BA0-CE47-9626-802FA61C0AE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9577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wit, sluiten, weergave, stoppen&#10;&#10;Automatisch gegenereerde beschrijving">
            <a:extLst>
              <a:ext uri="{FF2B5EF4-FFF2-40B4-BE49-F238E27FC236}">
                <a16:creationId xmlns:a16="http://schemas.microsoft.com/office/drawing/2014/main" id="{CED32273-755B-5D44-A0DC-4ACD5634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86BEC5D-91DF-DA43-9A2B-9AF3C22728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1308"/>
            <a:ext cx="3177702" cy="2846691"/>
          </a:xfrm>
          <a:prstGeom prst="rect">
            <a:avLst/>
          </a:prstGeom>
        </p:spPr>
      </p:pic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8B500C6E-7404-DF40-AE5A-6EE6008D23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995" y="6173821"/>
            <a:ext cx="649899" cy="298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6142" y="1459282"/>
            <a:ext cx="5554446" cy="1387410"/>
          </a:xfrm>
        </p:spPr>
        <p:txBody>
          <a:bodyPr anchor="b" anchorCtr="0">
            <a:normAutofit/>
          </a:bodyPr>
          <a:lstStyle>
            <a:lvl1pPr>
              <a:defRPr sz="4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6140" y="2962405"/>
            <a:ext cx="5554447" cy="8109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57" y="6506664"/>
            <a:ext cx="755477" cy="2636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8D24A2-3BA0-CE47-9626-802FA61C0AE5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5692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90597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90597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CC72B-8EDA-AA4C-8AC1-32906747DF83}" type="datetime1">
              <a:rPr lang="nl-BE" smtClean="0"/>
              <a:t>18/04/2023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 dirty="0"/>
              <a:t>Powerpointsjabloon AP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1489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20038"/>
            <a:ext cx="7886700" cy="60751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77897"/>
            <a:ext cx="3868340" cy="82391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0">
                <a:solidFill>
                  <a:srgbClr val="AD0F0A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460457"/>
            <a:ext cx="3868340" cy="352593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77897"/>
            <a:ext cx="3887391" cy="82391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0">
                <a:solidFill>
                  <a:srgbClr val="AD0F0A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460457"/>
            <a:ext cx="3887391" cy="352594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0E4C-D4EE-5342-8043-CB553A79C6F9}" type="datetime1">
              <a:rPr lang="nl-BE" smtClean="0"/>
              <a:t>18/04/2023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 dirty="0"/>
              <a:t>Powerpointsjabloon AP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7619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D586-114A-B749-8320-F972FC7433EF}" type="datetime1">
              <a:rPr lang="nl-BE" smtClean="0"/>
              <a:t>18/04/2023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 dirty="0"/>
              <a:t>Powerpointsjabloon AP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65074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3B369-DF3D-5943-8EF7-559AB855FF21}" type="datetime1">
              <a:rPr lang="nl-BE" smtClean="0"/>
              <a:t>18/04/2023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 dirty="0"/>
              <a:t>Powerpointsjabloon 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57663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20038"/>
            <a:ext cx="2949178" cy="1089765"/>
          </a:xfrm>
        </p:spPr>
        <p:txBody>
          <a:bodyPr anchor="t" anchorCtr="0"/>
          <a:lstStyle>
            <a:lvl1pPr>
              <a:defRPr sz="2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620038"/>
            <a:ext cx="4629150" cy="52410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841326"/>
            <a:ext cx="2949178" cy="402766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AE3C-AC47-4A42-A90F-7574D2B5A3F0}" type="datetime1">
              <a:rPr lang="nl-BE" smtClean="0"/>
              <a:t>18/04/2023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 dirty="0"/>
              <a:t>Powerpointsjabloon AP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4854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20038"/>
            <a:ext cx="2949178" cy="1077239"/>
          </a:xfrm>
        </p:spPr>
        <p:txBody>
          <a:bodyPr anchor="t" anchorCtr="0"/>
          <a:lstStyle>
            <a:lvl1pPr>
              <a:defRPr sz="2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620038"/>
            <a:ext cx="4629150" cy="5241013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841326"/>
            <a:ext cx="2949178" cy="402766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11186" y="6506664"/>
            <a:ext cx="874865" cy="263654"/>
          </a:xfrm>
        </p:spPr>
        <p:txBody>
          <a:bodyPr/>
          <a:lstStyle/>
          <a:p>
            <a:fld id="{E036BD4B-993E-3647-BCB5-747E410A6168}" type="datetime1">
              <a:rPr lang="nl-BE" smtClean="0"/>
              <a:t>18/04/2023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 dirty="0"/>
              <a:t>Powerpointsjabloon AP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054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620038"/>
            <a:ext cx="7886700" cy="63256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90597"/>
            <a:ext cx="7886700" cy="4686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11186" y="6506664"/>
            <a:ext cx="868210" cy="26365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31908-F790-B44F-A0B7-3AF51BA4B204}" type="datetime1">
              <a:rPr lang="nl-BE" smtClean="0"/>
              <a:t>18/04/2023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86050" y="6506664"/>
            <a:ext cx="5073821" cy="26365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nl-BE" dirty="0"/>
              <a:t>Powerpointsjabloon 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59872" y="6506664"/>
            <a:ext cx="755477" cy="26365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D24A2-3BA0-CE47-9626-802FA61C0AE5}" type="slidenum">
              <a:rPr lang="nl-BE" smtClean="0"/>
              <a:pPr/>
              <a:t>‹nr.›</a:t>
            </a:fld>
            <a:endParaRPr lang="nl-BE" dirty="0"/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C5E4AA5B-AB27-584B-B9B9-39B4A83BBD2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7631"/>
            <a:ext cx="1498060" cy="134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9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rgbClr val="AD0F0A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AD0F0A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D0F0A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D0F0A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D0F0A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D0F0A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A_87F44687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0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AF59-65ED-674F-9E0D-59D1C53B1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2404" y="1484334"/>
            <a:ext cx="6181596" cy="1327760"/>
          </a:xfrm>
        </p:spPr>
        <p:txBody>
          <a:bodyPr>
            <a:normAutofit/>
          </a:bodyPr>
          <a:lstStyle/>
          <a:p>
            <a:r>
              <a:rPr lang="nl-BE" b="0" dirty="0"/>
              <a:t>Beeldkader en Camerastandpunten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3F6C7BB-371B-9B45-A29D-11234E0FD7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Toegepaste didactiek</a:t>
            </a:r>
          </a:p>
        </p:txBody>
      </p:sp>
    </p:spTree>
    <p:extLst>
      <p:ext uri="{BB962C8B-B14F-4D97-AF65-F5344CB8AC3E}">
        <p14:creationId xmlns:p14="http://schemas.microsoft.com/office/powerpoint/2010/main" val="228093299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Wat wil je tonen ?</a:t>
            </a:r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Een keukenblok is uitgerust met spoelbak, werkblad, kookvuur, dampkap en oven.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6EADB25-2D6D-4C36-8026-DB8640124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" y="2363036"/>
            <a:ext cx="3791744" cy="213285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69DE154-799E-43D0-B9A9-B65536C0A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719" y="2362107"/>
            <a:ext cx="3792041" cy="213378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A6CA57E-8727-478A-A385-89A991A1AC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" r="16053"/>
          <a:stretch/>
        </p:blipFill>
        <p:spPr>
          <a:xfrm>
            <a:off x="2509103" y="4640489"/>
            <a:ext cx="3780479" cy="2534488"/>
          </a:xfrm>
          <a:prstGeom prst="rect">
            <a:avLst/>
          </a:prstGeom>
        </p:spPr>
      </p:pic>
      <p:sp>
        <p:nvSpPr>
          <p:cNvPr id="7" name="Pijl: rechts 6">
            <a:extLst>
              <a:ext uri="{FF2B5EF4-FFF2-40B4-BE49-F238E27FC236}">
                <a16:creationId xmlns:a16="http://schemas.microsoft.com/office/drawing/2014/main" id="{E8AA85ED-C739-4147-9320-37BC0C4A7DAB}"/>
              </a:ext>
            </a:extLst>
          </p:cNvPr>
          <p:cNvSpPr/>
          <p:nvPr/>
        </p:nvSpPr>
        <p:spPr>
          <a:xfrm rot="19592630">
            <a:off x="1887571" y="6336145"/>
            <a:ext cx="966129" cy="292977"/>
          </a:xfrm>
          <a:prstGeom prst="rightArrow">
            <a:avLst/>
          </a:prstGeom>
          <a:solidFill>
            <a:srgbClr val="AD0F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18CF8584-96DB-45C6-BC48-2FA46EBE91DC}"/>
              </a:ext>
            </a:extLst>
          </p:cNvPr>
          <p:cNvSpPr/>
          <p:nvPr/>
        </p:nvSpPr>
        <p:spPr>
          <a:xfrm rot="6752388">
            <a:off x="3330890" y="5377050"/>
            <a:ext cx="966129" cy="292977"/>
          </a:xfrm>
          <a:prstGeom prst="rightArrow">
            <a:avLst/>
          </a:prstGeom>
          <a:solidFill>
            <a:srgbClr val="AD0F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Pijl: rechts 9">
            <a:extLst>
              <a:ext uri="{FF2B5EF4-FFF2-40B4-BE49-F238E27FC236}">
                <a16:creationId xmlns:a16="http://schemas.microsoft.com/office/drawing/2014/main" id="{F9CCC965-5DA6-4805-9B75-D4264E419F04}"/>
              </a:ext>
            </a:extLst>
          </p:cNvPr>
          <p:cNvSpPr/>
          <p:nvPr/>
        </p:nvSpPr>
        <p:spPr>
          <a:xfrm rot="6752388">
            <a:off x="2927223" y="5220915"/>
            <a:ext cx="966129" cy="292977"/>
          </a:xfrm>
          <a:prstGeom prst="rightArrow">
            <a:avLst/>
          </a:prstGeom>
          <a:solidFill>
            <a:srgbClr val="AD0F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Pijl: rechts 10">
            <a:extLst>
              <a:ext uri="{FF2B5EF4-FFF2-40B4-BE49-F238E27FC236}">
                <a16:creationId xmlns:a16="http://schemas.microsoft.com/office/drawing/2014/main" id="{D9FF78E2-CE55-4596-B9A9-4BCCE58C048D}"/>
              </a:ext>
            </a:extLst>
          </p:cNvPr>
          <p:cNvSpPr/>
          <p:nvPr/>
        </p:nvSpPr>
        <p:spPr>
          <a:xfrm rot="6752388">
            <a:off x="4095769" y="5672754"/>
            <a:ext cx="966129" cy="292977"/>
          </a:xfrm>
          <a:prstGeom prst="rightArrow">
            <a:avLst/>
          </a:prstGeom>
          <a:solidFill>
            <a:srgbClr val="AD0F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Pijl: rechts 11">
            <a:extLst>
              <a:ext uri="{FF2B5EF4-FFF2-40B4-BE49-F238E27FC236}">
                <a16:creationId xmlns:a16="http://schemas.microsoft.com/office/drawing/2014/main" id="{DE3FD67E-9BE0-41ED-ADF7-03ED88FBD2F5}"/>
              </a:ext>
            </a:extLst>
          </p:cNvPr>
          <p:cNvSpPr/>
          <p:nvPr/>
        </p:nvSpPr>
        <p:spPr>
          <a:xfrm rot="20352637">
            <a:off x="1809923" y="5183141"/>
            <a:ext cx="966129" cy="292977"/>
          </a:xfrm>
          <a:prstGeom prst="rightArrow">
            <a:avLst/>
          </a:prstGeom>
          <a:solidFill>
            <a:srgbClr val="AD0F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5965EBFA-56CB-459E-A19F-8383028BAB80}"/>
              </a:ext>
            </a:extLst>
          </p:cNvPr>
          <p:cNvSpPr/>
          <p:nvPr/>
        </p:nvSpPr>
        <p:spPr>
          <a:xfrm>
            <a:off x="5538578" y="82622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9A3178B-BA60-4A59-AAFA-0E449CA9B29F}"/>
              </a:ext>
            </a:extLst>
          </p:cNvPr>
          <p:cNvSpPr/>
          <p:nvPr/>
        </p:nvSpPr>
        <p:spPr>
          <a:xfrm>
            <a:off x="7253078" y="79639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58C80371-CF9F-4FA9-BDFD-59DDBABEFDA8}"/>
              </a:ext>
            </a:extLst>
          </p:cNvPr>
          <p:cNvSpPr/>
          <p:nvPr/>
        </p:nvSpPr>
        <p:spPr>
          <a:xfrm>
            <a:off x="4763567" y="455955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9D4D49A2-6843-46A9-9CBC-839381D09A9D}"/>
              </a:ext>
            </a:extLst>
          </p:cNvPr>
          <p:cNvSpPr/>
          <p:nvPr/>
        </p:nvSpPr>
        <p:spPr>
          <a:xfrm>
            <a:off x="1252448" y="189417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6B261885-CF57-487A-86B9-78220A6985AF}"/>
              </a:ext>
            </a:extLst>
          </p:cNvPr>
          <p:cNvSpPr/>
          <p:nvPr/>
        </p:nvSpPr>
        <p:spPr>
          <a:xfrm>
            <a:off x="2759289" y="190696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FA76334E-8BA9-418F-B76C-2128A27AB841}"/>
              </a:ext>
            </a:extLst>
          </p:cNvPr>
          <p:cNvSpPr/>
          <p:nvPr/>
        </p:nvSpPr>
        <p:spPr>
          <a:xfrm>
            <a:off x="4258363" y="189494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EEF378E1-6172-4341-862B-4E69D954A3C9}"/>
              </a:ext>
            </a:extLst>
          </p:cNvPr>
          <p:cNvSpPr/>
          <p:nvPr/>
        </p:nvSpPr>
        <p:spPr>
          <a:xfrm>
            <a:off x="3450588" y="4115159"/>
            <a:ext cx="4820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B7758205-7711-4EEA-9EA7-E7D3C26C4992}"/>
              </a:ext>
            </a:extLst>
          </p:cNvPr>
          <p:cNvSpPr/>
          <p:nvPr/>
        </p:nvSpPr>
        <p:spPr>
          <a:xfrm>
            <a:off x="1301015" y="503848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C65CDA6C-E7A4-423D-BD57-6E59F4B36FF4}"/>
              </a:ext>
            </a:extLst>
          </p:cNvPr>
          <p:cNvSpPr/>
          <p:nvPr/>
        </p:nvSpPr>
        <p:spPr>
          <a:xfrm>
            <a:off x="1431197" y="609410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F7C18B53-4739-4367-BA90-FA50FD528999}"/>
              </a:ext>
            </a:extLst>
          </p:cNvPr>
          <p:cNvSpPr/>
          <p:nvPr/>
        </p:nvSpPr>
        <p:spPr>
          <a:xfrm>
            <a:off x="3940074" y="433398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9982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6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Wat wil je tonen ?</a:t>
            </a:r>
          </a:p>
        </p:txBody>
      </p:sp>
      <p:sp>
        <p:nvSpPr>
          <p:cNvPr id="8" name="Tijdelijke aanduiding voor inhoud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nl-BE" dirty="0"/>
              <a:t>Het gasvuur wordt bediend met draaiknoppen.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05E5E2C0-B703-4350-BA3D-1222422E97E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De bediening van het gasvuur heeft 4 standen.</a:t>
            </a: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4947DFF-51E8-4E14-8A41-CE769F5B5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27" y="3718392"/>
            <a:ext cx="3460041" cy="194627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9808764-3B10-4942-A139-65F1530237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640" y="3983355"/>
            <a:ext cx="3708400" cy="2085975"/>
          </a:xfrm>
          <a:prstGeom prst="rect">
            <a:avLst/>
          </a:prstGeom>
        </p:spPr>
      </p:pic>
      <p:sp>
        <p:nvSpPr>
          <p:cNvPr id="4" name="Pijl: rechts 3">
            <a:extLst>
              <a:ext uri="{FF2B5EF4-FFF2-40B4-BE49-F238E27FC236}">
                <a16:creationId xmlns:a16="http://schemas.microsoft.com/office/drawing/2014/main" id="{E807060E-B74F-4B07-8FF1-32B9A8ABD5FF}"/>
              </a:ext>
            </a:extLst>
          </p:cNvPr>
          <p:cNvSpPr/>
          <p:nvPr/>
        </p:nvSpPr>
        <p:spPr>
          <a:xfrm rot="5400000">
            <a:off x="6042134" y="3045971"/>
            <a:ext cx="2572136" cy="1048227"/>
          </a:xfrm>
          <a:prstGeom prst="rightArrow">
            <a:avLst/>
          </a:prstGeom>
          <a:solidFill>
            <a:srgbClr val="AD0F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4807F549-0596-4F99-B3A5-CA0E787A0D3D}"/>
              </a:ext>
            </a:extLst>
          </p:cNvPr>
          <p:cNvSpPr/>
          <p:nvPr/>
        </p:nvSpPr>
        <p:spPr>
          <a:xfrm rot="4674657">
            <a:off x="1677309" y="3174387"/>
            <a:ext cx="2319428" cy="1048227"/>
          </a:xfrm>
          <a:prstGeom prst="rightArrow">
            <a:avLst/>
          </a:prstGeom>
          <a:solidFill>
            <a:srgbClr val="AD0F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099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Wat wil je tonen ?</a:t>
            </a:r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Onze leskeuken is nieuw en volledig uitgerust voor meerdere teams.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2FAD728-E56B-4663-B5A6-F663FCA7E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256" y="4716441"/>
            <a:ext cx="3791744" cy="213285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6D4A50B-521B-4B14-98A9-281D5C6235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167"/>
            <a:ext cx="3791744" cy="2132856"/>
          </a:xfrm>
          <a:prstGeom prst="rect">
            <a:avLst/>
          </a:prstGeom>
        </p:spPr>
      </p:pic>
      <p:pic>
        <p:nvPicPr>
          <p:cNvPr id="7" name="Tijdelijke aanduiding voor inhoud 3">
            <a:extLst>
              <a:ext uri="{FF2B5EF4-FFF2-40B4-BE49-F238E27FC236}">
                <a16:creationId xmlns:a16="http://schemas.microsoft.com/office/drawing/2014/main" id="{9FC4C914-77F8-4846-B6ED-8A34D821B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65" y="2251940"/>
            <a:ext cx="4149070" cy="233385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28CB8DB-4723-487F-A3F7-F73E5D8FBE2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6320" y="2540146"/>
            <a:ext cx="2286000" cy="2286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72A7D00-D636-423C-B9DA-41326CCF88F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5360" y="4956679"/>
            <a:ext cx="1992630" cy="199263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079CA57-F59B-468E-88DB-17D16DDBB44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4992" y="5018438"/>
            <a:ext cx="1743648" cy="174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6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B86F70-8AB5-43CB-A85E-12D575CC5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Opdracht demofilmpje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236B0DD-E48D-4718-AC5B-D13DE7BABE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96C9CC-0947-4A60-B697-C30DC327D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pPr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3674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0397B4-ED28-4683-B9FD-890DF272A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682"/>
            <a:ext cx="8412480" cy="1164921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</a:rPr>
              <a:t>Maken van een demonstratie filmpje waarin een techniek wordt getoond. (1)</a:t>
            </a:r>
            <a:br>
              <a:rPr lang="nl-BE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77A7BB-3A2C-494F-8043-50A7626BA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928F1-0076-4340-BE68-1AED3FC6F9FC}" type="datetime1">
              <a:rPr lang="nl-BE" smtClean="0"/>
              <a:t>18/04/2023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D6FE8C2-DAF0-487F-98E3-6B3E454A7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Powerpointsjabloon AP</a:t>
            </a:r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FE63ABB-8349-42A2-B48C-C289086ED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14</a:t>
            </a:fld>
            <a:endParaRPr lang="nl-BE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4FF72D1-C037-4451-A222-FDE49085BAFB}"/>
              </a:ext>
            </a:extLst>
          </p:cNvPr>
          <p:cNvSpPr/>
          <p:nvPr/>
        </p:nvSpPr>
        <p:spPr>
          <a:xfrm>
            <a:off x="0" y="958984"/>
            <a:ext cx="9258300" cy="5114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nl-NL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l-BE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"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 mag voor deze opdracht per twee werken maar elke student levert 1 eigen demofilmpje in.</a:t>
            </a:r>
            <a:endParaRPr lang="nl-BE" sz="2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"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verschillende technieken worden vooraf verdeeld. (</a:t>
            </a:r>
            <a:r>
              <a:rPr lang="nl-NL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dagtraject</a:t>
            </a: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"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Studenten van het avondtraject kiezen zelf een techniek.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"/>
            </a:pPr>
            <a:endParaRPr lang="nl-BE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 aan de slag met de techniek die jou is toegewezen.</a:t>
            </a:r>
            <a:endParaRPr lang="nl-BE" sz="2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 op zoek in de leerplannen personenzorg waar deze techniek als eerste aan bod komt bij zowel A-stroom en TSO als B-stroom en BSO.</a:t>
            </a:r>
            <a:endParaRPr lang="nl-BE" sz="2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Analyseer de techniek.</a:t>
            </a:r>
            <a:endParaRPr lang="nl-BE" sz="2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Verzamel het materiaal dat je nodig hebt om deze techniek te demonstreren.</a:t>
            </a:r>
            <a:endParaRPr lang="nl-BE" sz="2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Gebruik voor je demo enkel materieel dat in een leskeuken/praktijklokaal aanwezig dient te zijn.  Zie een gedetailleerde lijst in het leerplan (zie punt 2.)</a:t>
            </a:r>
            <a:endParaRPr lang="nl-BE" sz="2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480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0397B4-ED28-4683-B9FD-890DF272A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682"/>
            <a:ext cx="8629650" cy="1164921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</a:rPr>
              <a:t>Maken van een demonstratie filmpje waarin een techniek wordt getoond. (2)</a:t>
            </a:r>
            <a:br>
              <a:rPr lang="nl-BE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77A7BB-3A2C-494F-8043-50A7626BA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928F1-0076-4340-BE68-1AED3FC6F9FC}" type="datetime1">
              <a:rPr lang="nl-BE" smtClean="0"/>
              <a:t>18/04/2023</a:t>
            </a:fld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FE63ABB-8349-42A2-B48C-C289086ED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15</a:t>
            </a:fld>
            <a:endParaRPr lang="nl-BE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4FF72D1-C037-4451-A222-FDE49085BAFB}"/>
              </a:ext>
            </a:extLst>
          </p:cNvPr>
          <p:cNvSpPr/>
          <p:nvPr/>
        </p:nvSpPr>
        <p:spPr>
          <a:xfrm>
            <a:off x="0" y="958984"/>
            <a:ext cx="9258300" cy="3585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nl-NL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l-BE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6"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Film het demonstreren van je techniek. – tip : Je kan je laten assisteren, zo heb je 2 handen vrij.</a:t>
            </a:r>
            <a:endParaRPr lang="nl-BE" sz="2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6"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Bewerk je opname zodat enkel de geschikte beelden overblijven.</a:t>
            </a:r>
            <a:endParaRPr lang="nl-BE" sz="2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6"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Vervolledig je montage </a:t>
            </a:r>
            <a:r>
              <a:rPr lang="nl-N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 tekst</a:t>
            </a: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waarin je in algemeen Nederlands uitlegt wat je demonstreert.  </a:t>
            </a:r>
            <a:r>
              <a:rPr lang="nl-N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Dit kan mondeling of schriftelijk of een combinatie</a:t>
            </a: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nl-BE" sz="2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6"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Wellicht is het nodig/nuttig wat </a:t>
            </a:r>
            <a:r>
              <a:rPr lang="nl-NL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opzoekwerk</a:t>
            </a: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te doen voor de meest geschikte </a:t>
            </a:r>
            <a:r>
              <a:rPr lang="nl-NL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opnamebewerkingssoftware</a:t>
            </a: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voor jouw (opname)toestel.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6"/>
            </a:pP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Gebruik minstens 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verschillende camerastandpunten/beeldkaders.</a:t>
            </a:r>
            <a:endParaRPr lang="nl-BE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001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Tips: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Kies je camerastandpunt zodat in beeld komt wat jij wil tonen.</a:t>
            </a:r>
          </a:p>
          <a:p>
            <a:r>
              <a:rPr lang="nl-BE" dirty="0"/>
              <a:t>Zie verder voor:</a:t>
            </a:r>
          </a:p>
          <a:p>
            <a:pPr lvl="1"/>
            <a:r>
              <a:rPr lang="nl-BE" dirty="0"/>
              <a:t>Aandachtspunten</a:t>
            </a:r>
          </a:p>
          <a:p>
            <a:pPr lvl="1"/>
            <a:r>
              <a:rPr lang="nl-BE" dirty="0"/>
              <a:t>Moetjes </a:t>
            </a:r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58056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Aandachtspunten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Enkel tonen wat je wil laten zien.</a:t>
            </a:r>
          </a:p>
          <a:p>
            <a:r>
              <a:rPr lang="nl-BE" dirty="0"/>
              <a:t>Let op details.</a:t>
            </a:r>
          </a:p>
          <a:p>
            <a:r>
              <a:rPr lang="nl-BE" dirty="0"/>
              <a:t>Let op de achtergrond.</a:t>
            </a:r>
          </a:p>
          <a:p>
            <a:r>
              <a:rPr lang="nl-BE" dirty="0"/>
              <a:t>Zorg voor een zuivere omgeving.</a:t>
            </a:r>
          </a:p>
          <a:p>
            <a:r>
              <a:rPr lang="nl-BE" dirty="0"/>
              <a:t>Let op de lichtinval.</a:t>
            </a:r>
          </a:p>
          <a:p>
            <a:r>
              <a:rPr lang="nl-BE" dirty="0"/>
              <a:t>Vermijd storende elementen zoals :</a:t>
            </a:r>
          </a:p>
          <a:p>
            <a:pPr lvl="1"/>
            <a:r>
              <a:rPr lang="nl-BE" dirty="0"/>
              <a:t>Rommel, etiketten, …</a:t>
            </a:r>
          </a:p>
          <a:p>
            <a:r>
              <a:rPr lang="nl-BE" dirty="0"/>
              <a:t>Zorg voor contrasten met de achtergrond.</a:t>
            </a:r>
          </a:p>
          <a:p>
            <a:r>
              <a:rPr lang="nl-BE" dirty="0"/>
              <a:t>Vermijd het tonen van merknamen.</a:t>
            </a:r>
          </a:p>
          <a:p>
            <a:r>
              <a:rPr lang="nl-BE" dirty="0"/>
              <a:t>WPI verzorgen</a:t>
            </a:r>
          </a:p>
          <a:p>
            <a:r>
              <a:rPr lang="nl-BE" dirty="0"/>
              <a:t>Respecteer hygiëne en veiligheidsregels</a:t>
            </a:r>
          </a:p>
        </p:txBody>
      </p:sp>
    </p:spTree>
    <p:extLst>
      <p:ext uri="{BB962C8B-B14F-4D97-AF65-F5344CB8AC3E}">
        <p14:creationId xmlns:p14="http://schemas.microsoft.com/office/powerpoint/2010/main" val="384728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Aandachtspunten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…</a:t>
            </a:r>
          </a:p>
          <a:p>
            <a:r>
              <a:rPr lang="nl-BE" dirty="0"/>
              <a:t>Respecteer hygiëne en veiligheidsregels: …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64C762D-DEEE-4B07-8761-9BA551EF96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67" t="31665" r="7834" b="11334"/>
          <a:stretch/>
        </p:blipFill>
        <p:spPr>
          <a:xfrm>
            <a:off x="6017895" y="4571542"/>
            <a:ext cx="2891790" cy="203499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BB3474D-5CD6-421F-BBA3-95FEB49F2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105" y="4465764"/>
            <a:ext cx="2891790" cy="2530316"/>
          </a:xfrm>
          <a:prstGeom prst="rect">
            <a:avLst/>
          </a:prstGeom>
        </p:spPr>
      </p:pic>
      <p:pic>
        <p:nvPicPr>
          <p:cNvPr id="7" name="Afbeelding 6" descr="Afbeelding met kamer, slaapkamer, bed, man&#10;&#10;Automatisch gegenereerde beschrijving">
            <a:extLst>
              <a:ext uri="{FF2B5EF4-FFF2-40B4-BE49-F238E27FC236}">
                <a16:creationId xmlns:a16="http://schemas.microsoft.com/office/drawing/2014/main" id="{FF8DA4DA-DB11-43CB-A945-695796B1E3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34" t="37778" r="62166" b="40920"/>
          <a:stretch/>
        </p:blipFill>
        <p:spPr>
          <a:xfrm rot="5400000">
            <a:off x="317182" y="3511867"/>
            <a:ext cx="1904080" cy="173834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A37F45A-745A-42EA-9FA4-7130BCF2E6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6945" y="2382452"/>
            <a:ext cx="3053690" cy="203499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F0A19A0-D1E5-4E71-94F6-D3A3CEE922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7027" y="2579125"/>
            <a:ext cx="2752725" cy="183832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57410C4-7660-4569-A965-6CD154D85BC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7895" y="5418258"/>
            <a:ext cx="1236596" cy="123659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962B2C7-E850-4EC9-AA7E-6C44C427235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1750" y="3177540"/>
            <a:ext cx="1345688" cy="134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1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2EE2D-6B20-4D9B-9247-CD9F2775D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682"/>
            <a:ext cx="7886700" cy="1164921"/>
          </a:xfrm>
        </p:spPr>
        <p:txBody>
          <a:bodyPr/>
          <a:lstStyle/>
          <a:p>
            <a:r>
              <a:rPr lang="nl-BE" dirty="0"/>
              <a:t>Moetjes bij het demo filmpje –basistechniek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B35BC7-A272-435D-9589-261C8E78C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0597"/>
            <a:ext cx="4594860" cy="4686366"/>
          </a:xfrm>
        </p:spPr>
        <p:txBody>
          <a:bodyPr/>
          <a:lstStyle/>
          <a:p>
            <a:r>
              <a:rPr lang="nl-BE" dirty="0"/>
              <a:t>Titel</a:t>
            </a:r>
          </a:p>
          <a:p>
            <a:r>
              <a:rPr lang="nl-BE" dirty="0"/>
              <a:t>Doelstellingen</a:t>
            </a:r>
          </a:p>
          <a:p>
            <a:r>
              <a:rPr lang="nl-BE" dirty="0"/>
              <a:t>Tonen van materiaal/materieel</a:t>
            </a:r>
          </a:p>
          <a:p>
            <a:r>
              <a:rPr lang="nl-BE" dirty="0"/>
              <a:t>Aandachtspunten benadrukken</a:t>
            </a:r>
          </a:p>
          <a:p>
            <a:r>
              <a:rPr lang="nl-BE" dirty="0"/>
              <a:t>Korte samenvatting</a:t>
            </a:r>
          </a:p>
          <a:p>
            <a:r>
              <a:rPr lang="nl-BE" dirty="0"/>
              <a:t>Jouw naam</a:t>
            </a:r>
          </a:p>
          <a:p>
            <a:r>
              <a:rPr lang="nl-BE" dirty="0"/>
              <a:t>Bronnen (ook bij ev. achtergrondmuziek)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962910F-C2D0-4D56-AC81-7CDF64CD7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19</a:t>
            </a:fld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22B8CB6-736D-49F5-80A8-3CE3E68E3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50" y="4186711"/>
            <a:ext cx="4400550" cy="267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23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24BD9A0-1F16-4740-9062-CC40339BC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0038"/>
            <a:ext cx="7886700" cy="63256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nl-BE" dirty="0"/>
              <a:t>Beeldkader </a:t>
            </a:r>
            <a:r>
              <a:rPr lang="nl-BE" dirty="0" err="1"/>
              <a:t>vs</a:t>
            </a:r>
            <a:r>
              <a:rPr lang="nl-BE" dirty="0"/>
              <a:t> camera-afstand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33CE1DF4-0B29-AF4D-985E-3DB5D78AD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90597"/>
            <a:ext cx="38862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BE" dirty="0"/>
              <a:t>Beeldkader:</a:t>
            </a:r>
          </a:p>
          <a:p>
            <a:pPr marL="0" indent="0">
              <a:buNone/>
            </a:pPr>
            <a:r>
              <a:rPr lang="nl-BE" dirty="0"/>
              <a:t>beelduitsnede:</a:t>
            </a:r>
          </a:p>
          <a:p>
            <a:pPr lvl="1"/>
            <a:r>
              <a:rPr lang="nl-BE" dirty="0"/>
              <a:t>Wat is te zien?</a:t>
            </a:r>
          </a:p>
          <a:p>
            <a:pPr lvl="1"/>
            <a:r>
              <a:rPr lang="nl-BE" dirty="0"/>
              <a:t>Wat valt buiten beeld?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68F0B96-1A9B-E74C-814E-6085DAEB41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11186" y="6506664"/>
            <a:ext cx="868210" cy="263654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B2C9D586-114A-B749-8320-F972FC7433EF}" type="datetime1">
              <a:rPr lang="nl-BE" smtClean="0"/>
              <a:pPr>
                <a:spcAft>
                  <a:spcPts val="600"/>
                </a:spcAft>
              </a:pPr>
              <a:t>18/04/2023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37EC318-F7CA-4B43-B6BD-5E9D60471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0" y="6506664"/>
            <a:ext cx="5073821" cy="263654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>
              <a:spcAft>
                <a:spcPts val="600"/>
              </a:spcAft>
            </a:pPr>
            <a:r>
              <a:rPr lang="nl-BE"/>
              <a:t>Powerpointsjabloon AP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50E71AB-D92F-3842-A430-AEF9B949F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59872" y="6506664"/>
            <a:ext cx="755477" cy="263654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068D24A2-3BA0-CE47-9626-802FA61C0AE5}" type="slidenum">
              <a:rPr lang="nl-BE" smtClean="0"/>
              <a:pPr>
                <a:spcAft>
                  <a:spcPts val="600"/>
                </a:spcAft>
              </a:pPr>
              <a:t>2</a:t>
            </a:fld>
            <a:endParaRPr lang="nl-BE"/>
          </a:p>
        </p:txBody>
      </p:sp>
      <p:pic>
        <p:nvPicPr>
          <p:cNvPr id="8" name="Afbeelding 7" descr="Afbeelding met binnen, keuken, kast, venster&#10;&#10;Automatisch gegenereerde beschrijving">
            <a:extLst>
              <a:ext uri="{FF2B5EF4-FFF2-40B4-BE49-F238E27FC236}">
                <a16:creationId xmlns:a16="http://schemas.microsoft.com/office/drawing/2014/main" id="{732119C7-9B6B-47AC-A5CA-183103CAD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" t="1" r="239" b="-2"/>
          <a:stretch/>
        </p:blipFill>
        <p:spPr>
          <a:xfrm>
            <a:off x="2749331" y="3251201"/>
            <a:ext cx="6394669" cy="3606800"/>
          </a:xfrm>
          <a:prstGeom prst="rect">
            <a:avLst/>
          </a:prstGeom>
          <a:noFill/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1B8FA0EC-43EB-4117-8A14-34C42468686A}"/>
              </a:ext>
            </a:extLst>
          </p:cNvPr>
          <p:cNvSpPr/>
          <p:nvPr/>
        </p:nvSpPr>
        <p:spPr>
          <a:xfrm>
            <a:off x="3275015" y="3251201"/>
            <a:ext cx="3221249" cy="36068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2050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48F60D-75C1-0444-A1CE-DB03FE105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AFE214-D9D8-1243-A675-3EB976EAB9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76C9771-6587-544E-B7A0-DF8FAD6F7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pPr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9010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24BD9A0-1F16-4740-9062-CC40339BC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0038"/>
            <a:ext cx="7886700" cy="63256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nl-BE" dirty="0"/>
              <a:t>Beeldkader </a:t>
            </a:r>
            <a:r>
              <a:rPr lang="nl-BE" dirty="0" err="1"/>
              <a:t>vs</a:t>
            </a:r>
            <a:r>
              <a:rPr lang="nl-BE" dirty="0"/>
              <a:t> camera-afstand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33CE1DF4-0B29-AF4D-985E-3DB5D78AD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90597"/>
            <a:ext cx="38862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BE" dirty="0"/>
              <a:t>Beeldkader:</a:t>
            </a:r>
          </a:p>
          <a:p>
            <a:pPr marL="0" indent="0">
              <a:buNone/>
            </a:pPr>
            <a:r>
              <a:rPr lang="nl-BE" dirty="0"/>
              <a:t>beelduitsnede:</a:t>
            </a:r>
          </a:p>
          <a:p>
            <a:pPr lvl="1"/>
            <a:r>
              <a:rPr lang="nl-BE" dirty="0"/>
              <a:t>Wat is te zien?</a:t>
            </a:r>
          </a:p>
          <a:p>
            <a:pPr lvl="1"/>
            <a:r>
              <a:rPr lang="nl-BE" dirty="0"/>
              <a:t>Wat valt buiten beeld?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68F0B96-1A9B-E74C-814E-6085DAEB41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11186" y="6506664"/>
            <a:ext cx="868210" cy="263654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B2C9D586-114A-B749-8320-F972FC7433EF}" type="datetime1">
              <a:rPr lang="nl-BE" smtClean="0"/>
              <a:pPr>
                <a:spcAft>
                  <a:spcPts val="600"/>
                </a:spcAft>
              </a:pPr>
              <a:t>18/04/2023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37EC318-F7CA-4B43-B6BD-5E9D60471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0" y="6506664"/>
            <a:ext cx="5073821" cy="263654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>
              <a:spcAft>
                <a:spcPts val="600"/>
              </a:spcAft>
            </a:pPr>
            <a:r>
              <a:rPr lang="nl-BE"/>
              <a:t>Powerpointsjabloon AP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50E71AB-D92F-3842-A430-AEF9B949F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59872" y="6506664"/>
            <a:ext cx="755477" cy="263654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068D24A2-3BA0-CE47-9626-802FA61C0AE5}" type="slidenum">
              <a:rPr lang="nl-BE" smtClean="0"/>
              <a:pPr>
                <a:spcAft>
                  <a:spcPts val="600"/>
                </a:spcAft>
              </a:pPr>
              <a:t>3</a:t>
            </a:fld>
            <a:endParaRPr lang="nl-BE"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8EBEC09F-4F3D-4305-8C66-6DBE6FBC0483}"/>
              </a:ext>
            </a:extLst>
          </p:cNvPr>
          <p:cNvGrpSpPr>
            <a:grpSpLocks noChangeAspect="1"/>
          </p:cNvGrpSpPr>
          <p:nvPr/>
        </p:nvGrpSpPr>
        <p:grpSpPr>
          <a:xfrm>
            <a:off x="4509221" y="1490596"/>
            <a:ext cx="4599801" cy="5150349"/>
            <a:chOff x="4629150" y="1490597"/>
            <a:chExt cx="3886200" cy="4351338"/>
          </a:xfrm>
        </p:grpSpPr>
        <p:pic>
          <p:nvPicPr>
            <p:cNvPr id="8" name="Afbeelding 7" descr="Afbeelding met binnen, keuken, kast, venster&#10;&#10;Automatisch gegenereerde beschrijving">
              <a:extLst>
                <a:ext uri="{FF2B5EF4-FFF2-40B4-BE49-F238E27FC236}">
                  <a16:creationId xmlns:a16="http://schemas.microsoft.com/office/drawing/2014/main" id="{732119C7-9B6B-47AC-A5CA-183103CAD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28" r="41534" b="-1"/>
            <a:stretch/>
          </p:blipFill>
          <p:spPr>
            <a:xfrm>
              <a:off x="4629150" y="1490597"/>
              <a:ext cx="3886200" cy="4351338"/>
            </a:xfrm>
            <a:prstGeom prst="rect">
              <a:avLst/>
            </a:prstGeom>
            <a:noFill/>
          </p:spPr>
        </p:pic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1B8FA0EC-43EB-4117-8A14-34C42468686A}"/>
                </a:ext>
              </a:extLst>
            </p:cNvPr>
            <p:cNvSpPr/>
            <p:nvPr/>
          </p:nvSpPr>
          <p:spPr>
            <a:xfrm>
              <a:off x="4629150" y="1490597"/>
              <a:ext cx="3886199" cy="4351338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3718727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24BD9A0-1F16-4740-9062-CC40339BC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0038"/>
            <a:ext cx="7886700" cy="63256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nl-BE"/>
              <a:t>Beeldkader vs camera-afstand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33CE1DF4-0B29-AF4D-985E-3DB5D78AD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90597"/>
            <a:ext cx="38862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BE" dirty="0">
                <a:latin typeface="Arial"/>
                <a:cs typeface="Arial"/>
              </a:rPr>
              <a:t>Keuze van het beeldkader:</a:t>
            </a:r>
            <a:endParaRPr lang="nl-NL" dirty="0">
              <a:latin typeface="Arial"/>
              <a:cs typeface="Arial"/>
            </a:endParaRPr>
          </a:p>
          <a:p>
            <a:r>
              <a:rPr lang="nl-BE" dirty="0">
                <a:latin typeface="Arial"/>
                <a:cs typeface="Arial"/>
              </a:rPr>
              <a:t>Extreme close up</a:t>
            </a:r>
          </a:p>
          <a:p>
            <a:r>
              <a:rPr lang="nl-BE" dirty="0">
                <a:latin typeface="Arial"/>
                <a:cs typeface="Arial"/>
              </a:rPr>
              <a:t>Close up</a:t>
            </a:r>
          </a:p>
          <a:p>
            <a:r>
              <a:rPr lang="nl-BE" dirty="0">
                <a:latin typeface="Arial"/>
                <a:cs typeface="Arial"/>
              </a:rPr>
              <a:t>Head </a:t>
            </a:r>
            <a:r>
              <a:rPr lang="nl-BE" dirty="0" err="1">
                <a:latin typeface="Arial"/>
                <a:cs typeface="Arial"/>
              </a:rPr>
              <a:t>and</a:t>
            </a:r>
            <a:r>
              <a:rPr lang="nl-BE" dirty="0">
                <a:latin typeface="Arial"/>
                <a:cs typeface="Arial"/>
              </a:rPr>
              <a:t> </a:t>
            </a:r>
            <a:r>
              <a:rPr lang="nl-BE" dirty="0" err="1">
                <a:latin typeface="Arial"/>
                <a:cs typeface="Arial"/>
              </a:rPr>
              <a:t>shoulders</a:t>
            </a:r>
          </a:p>
          <a:p>
            <a:r>
              <a:rPr lang="nl-BE" dirty="0">
                <a:latin typeface="Arial"/>
                <a:cs typeface="Arial"/>
              </a:rPr>
              <a:t>Medium shot</a:t>
            </a:r>
          </a:p>
          <a:p>
            <a:r>
              <a:rPr lang="nl-BE" dirty="0">
                <a:latin typeface="Arial"/>
                <a:cs typeface="Arial"/>
              </a:rPr>
              <a:t>Full shot</a:t>
            </a:r>
          </a:p>
          <a:p>
            <a:r>
              <a:rPr lang="nl-BE" dirty="0">
                <a:latin typeface="Arial"/>
                <a:cs typeface="Arial"/>
              </a:rPr>
              <a:t>Long shot</a:t>
            </a:r>
          </a:p>
          <a:p>
            <a:r>
              <a:rPr lang="nl-BE" dirty="0">
                <a:latin typeface="Arial"/>
                <a:cs typeface="Arial"/>
              </a:rPr>
              <a:t>Extreme long shot</a:t>
            </a:r>
          </a:p>
          <a:p>
            <a:r>
              <a:rPr lang="nl-BE" dirty="0">
                <a:latin typeface="Arial"/>
                <a:cs typeface="Arial"/>
              </a:rPr>
              <a:t>Over </a:t>
            </a:r>
            <a:r>
              <a:rPr lang="nl-BE" dirty="0" err="1">
                <a:latin typeface="Arial"/>
                <a:cs typeface="Arial"/>
              </a:rPr>
              <a:t>the</a:t>
            </a:r>
            <a:r>
              <a:rPr lang="nl-BE" dirty="0">
                <a:latin typeface="Arial"/>
                <a:cs typeface="Arial"/>
              </a:rPr>
              <a:t> </a:t>
            </a:r>
            <a:r>
              <a:rPr lang="nl-BE" dirty="0" err="1">
                <a:latin typeface="Arial"/>
                <a:cs typeface="Arial"/>
              </a:rPr>
              <a:t>shoulder</a:t>
            </a:r>
          </a:p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50E71AB-D92F-3842-A430-AEF9B949F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59872" y="6506664"/>
            <a:ext cx="755477" cy="263654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068D24A2-3BA0-CE47-9626-802FA61C0AE5}" type="slidenum">
              <a:rPr lang="nl-BE" smtClean="0"/>
              <a:pPr>
                <a:spcAft>
                  <a:spcPts val="600"/>
                </a:spcAft>
              </a:pPr>
              <a:t>4</a:t>
            </a:fld>
            <a:endParaRPr lang="nl-BE"/>
          </a:p>
        </p:txBody>
      </p:sp>
      <p:pic>
        <p:nvPicPr>
          <p:cNvPr id="11" name="Afbeelding 10" descr="Afbeelding met voedsel&#10;&#10;Automatisch gegenereerde beschrijving">
            <a:extLst>
              <a:ext uri="{FF2B5EF4-FFF2-40B4-BE49-F238E27FC236}">
                <a16:creationId xmlns:a16="http://schemas.microsoft.com/office/drawing/2014/main" id="{6B544A44-05C5-440B-91B0-C8066F1C5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286250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68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68F0B96-1A9B-E74C-814E-6085DAEB41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11186" y="6506664"/>
            <a:ext cx="868210" cy="263654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B2C9D586-114A-B749-8320-F972FC7433EF}" type="datetime1">
              <a:rPr lang="nl-BE" smtClean="0"/>
              <a:pPr>
                <a:spcAft>
                  <a:spcPts val="600"/>
                </a:spcAft>
              </a:pPr>
              <a:t>18/04/2023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37EC318-F7CA-4B43-B6BD-5E9D60471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0" y="6506664"/>
            <a:ext cx="5073821" cy="263654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>
              <a:spcAft>
                <a:spcPts val="600"/>
              </a:spcAft>
            </a:pPr>
            <a:r>
              <a:rPr lang="nl-BE"/>
              <a:t>Powerpointsjabloon AP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50E71AB-D92F-3842-A430-AEF9B949F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59872" y="6506664"/>
            <a:ext cx="755477" cy="263654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068D24A2-3BA0-CE47-9626-802FA61C0AE5}" type="slidenum">
              <a:rPr lang="nl-BE" smtClean="0"/>
              <a:pPr>
                <a:spcAft>
                  <a:spcPts val="600"/>
                </a:spcAft>
              </a:pPr>
              <a:t>5</a:t>
            </a:fld>
            <a:endParaRPr lang="nl-BE"/>
          </a:p>
        </p:txBody>
      </p:sp>
      <p:graphicFrame>
        <p:nvGraphicFramePr>
          <p:cNvPr id="2" name="Tabel 7">
            <a:extLst>
              <a:ext uri="{FF2B5EF4-FFF2-40B4-BE49-F238E27FC236}">
                <a16:creationId xmlns:a16="http://schemas.microsoft.com/office/drawing/2014/main" id="{B203FE1C-1926-4DFB-8B9D-3ED6B0C744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570985"/>
              </p:ext>
            </p:extLst>
          </p:nvPr>
        </p:nvGraphicFramePr>
        <p:xfrm>
          <a:off x="12528" y="0"/>
          <a:ext cx="9118944" cy="685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9472">
                  <a:extLst>
                    <a:ext uri="{9D8B030D-6E8A-4147-A177-3AD203B41FA5}">
                      <a16:colId xmlns:a16="http://schemas.microsoft.com/office/drawing/2014/main" val="587004051"/>
                    </a:ext>
                  </a:extLst>
                </a:gridCol>
                <a:gridCol w="4559472">
                  <a:extLst>
                    <a:ext uri="{9D8B030D-6E8A-4147-A177-3AD203B41FA5}">
                      <a16:colId xmlns:a16="http://schemas.microsoft.com/office/drawing/2014/main" val="1080307306"/>
                    </a:ext>
                  </a:extLst>
                </a:gridCol>
              </a:tblGrid>
              <a:tr h="692417">
                <a:tc gridSpan="2">
                  <a:txBody>
                    <a:bodyPr/>
                    <a:lstStyle/>
                    <a:p>
                      <a:r>
                        <a:rPr lang="nl-BE" sz="3200" dirty="0"/>
                        <a:t>Keuze van het beeldkader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245584"/>
                  </a:ext>
                </a:extLst>
              </a:tr>
              <a:tr h="880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800" dirty="0"/>
                        <a:t>Extreme close 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BE" sz="2800" dirty="0"/>
                        <a:t>Detail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9904336"/>
                  </a:ext>
                </a:extLst>
              </a:tr>
              <a:tr h="880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800" dirty="0"/>
                        <a:t>Close 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BE" sz="2800" dirty="0"/>
                        <a:t>Hoofd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9172634"/>
                  </a:ext>
                </a:extLst>
              </a:tr>
              <a:tr h="880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800" dirty="0"/>
                        <a:t>Head </a:t>
                      </a:r>
                      <a:r>
                        <a:rPr lang="nl-BE" sz="2800" dirty="0" err="1"/>
                        <a:t>and</a:t>
                      </a:r>
                      <a:r>
                        <a:rPr lang="nl-BE" sz="2800" dirty="0"/>
                        <a:t> </a:t>
                      </a:r>
                      <a:r>
                        <a:rPr lang="nl-BE" sz="2800" dirty="0" err="1"/>
                        <a:t>shoulders</a:t>
                      </a:r>
                      <a:endParaRPr lang="nl-BE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BE" sz="2800" dirty="0"/>
                        <a:t>Hoofd en schouders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6234082"/>
                  </a:ext>
                </a:extLst>
              </a:tr>
              <a:tr h="880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800" dirty="0"/>
                        <a:t>Medium shot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BE" sz="2800" dirty="0"/>
                        <a:t>Tot het middel/midden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762322"/>
                  </a:ext>
                </a:extLst>
              </a:tr>
              <a:tr h="880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800" dirty="0"/>
                        <a:t>Full shot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BE" sz="2800" dirty="0"/>
                        <a:t>Hele persoon/voorwerp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5818763"/>
                  </a:ext>
                </a:extLst>
              </a:tr>
              <a:tr h="880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800" dirty="0"/>
                        <a:t>Long shot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BE" sz="2800" dirty="0"/>
                        <a:t>P/V in de omgeving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2816107"/>
                  </a:ext>
                </a:extLst>
              </a:tr>
              <a:tr h="880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800" dirty="0"/>
                        <a:t>Extreme long shot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BE" sz="2800" dirty="0"/>
                        <a:t>P/V in de verte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174005"/>
                  </a:ext>
                </a:extLst>
              </a:tr>
            </a:tbl>
          </a:graphicData>
        </a:graphic>
      </p:graphicFrame>
      <p:pic>
        <p:nvPicPr>
          <p:cNvPr id="14" name="Graphic 13" descr="Kantoormedewerker">
            <a:extLst>
              <a:ext uri="{FF2B5EF4-FFF2-40B4-BE49-F238E27FC236}">
                <a16:creationId xmlns:a16="http://schemas.microsoft.com/office/drawing/2014/main" id="{97E38110-187B-4D10-B8FB-70A065E57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76251" y="2445346"/>
            <a:ext cx="914400" cy="914400"/>
          </a:xfrm>
          <a:prstGeom prst="rect">
            <a:avLst/>
          </a:prstGeom>
        </p:spPr>
      </p:pic>
      <p:pic>
        <p:nvPicPr>
          <p:cNvPr id="16" name="Graphic 15" descr="Lippen">
            <a:extLst>
              <a:ext uri="{FF2B5EF4-FFF2-40B4-BE49-F238E27FC236}">
                <a16:creationId xmlns:a16="http://schemas.microsoft.com/office/drawing/2014/main" id="{647610F3-99CB-4C6D-9CF1-3729F83F1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11486" y="741462"/>
            <a:ext cx="914400" cy="914400"/>
          </a:xfrm>
          <a:prstGeom prst="rect">
            <a:avLst/>
          </a:prstGeom>
        </p:spPr>
      </p:pic>
      <p:pic>
        <p:nvPicPr>
          <p:cNvPr id="18" name="Graphic 17" descr="Vrouw">
            <a:extLst>
              <a:ext uri="{FF2B5EF4-FFF2-40B4-BE49-F238E27FC236}">
                <a16:creationId xmlns:a16="http://schemas.microsoft.com/office/drawing/2014/main" id="{993B9357-3A82-44C2-93D9-80304EAC7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17072" y="4114803"/>
            <a:ext cx="914400" cy="914400"/>
          </a:xfrm>
          <a:prstGeom prst="rect">
            <a:avLst/>
          </a:prstGeom>
        </p:spPr>
      </p:pic>
      <p:pic>
        <p:nvPicPr>
          <p:cNvPr id="24" name="Graphic 23" descr="Drakendans">
            <a:extLst>
              <a:ext uri="{FF2B5EF4-FFF2-40B4-BE49-F238E27FC236}">
                <a16:creationId xmlns:a16="http://schemas.microsoft.com/office/drawing/2014/main" id="{F0679A58-9F8F-43C4-B7BF-29ACD0018C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15491" y="5029203"/>
            <a:ext cx="914400" cy="914400"/>
          </a:xfrm>
          <a:prstGeom prst="rect">
            <a:avLst/>
          </a:prstGeom>
        </p:spPr>
      </p:pic>
      <p:pic>
        <p:nvPicPr>
          <p:cNvPr id="28" name="Graphic 27" descr="Knipogend gezicht zonder opvulling">
            <a:extLst>
              <a:ext uri="{FF2B5EF4-FFF2-40B4-BE49-F238E27FC236}">
                <a16:creationId xmlns:a16="http://schemas.microsoft.com/office/drawing/2014/main" id="{549EA3B7-F8AA-4793-9240-008B367796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37429" y="1540103"/>
            <a:ext cx="914400" cy="914400"/>
          </a:xfrm>
          <a:prstGeom prst="rect">
            <a:avLst/>
          </a:prstGeom>
        </p:spPr>
      </p:pic>
      <p:grpSp>
        <p:nvGrpSpPr>
          <p:cNvPr id="33" name="Groep 32">
            <a:extLst>
              <a:ext uri="{FF2B5EF4-FFF2-40B4-BE49-F238E27FC236}">
                <a16:creationId xmlns:a16="http://schemas.microsoft.com/office/drawing/2014/main" id="{8FF0D636-1192-4688-B095-598888833E1A}"/>
              </a:ext>
            </a:extLst>
          </p:cNvPr>
          <p:cNvGrpSpPr/>
          <p:nvPr/>
        </p:nvGrpSpPr>
        <p:grpSpPr>
          <a:xfrm>
            <a:off x="7600949" y="6006101"/>
            <a:ext cx="914400" cy="914400"/>
            <a:chOff x="7955961" y="5822740"/>
            <a:chExt cx="914400" cy="914400"/>
          </a:xfrm>
        </p:grpSpPr>
        <p:pic>
          <p:nvPicPr>
            <p:cNvPr id="30" name="Graphic 29" descr="Snelwegscène">
              <a:extLst>
                <a:ext uri="{FF2B5EF4-FFF2-40B4-BE49-F238E27FC236}">
                  <a16:creationId xmlns:a16="http://schemas.microsoft.com/office/drawing/2014/main" id="{C180082E-840E-4DB5-BF3C-5BA5255AA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955961" y="5822740"/>
              <a:ext cx="914400" cy="914400"/>
            </a:xfrm>
            <a:prstGeom prst="rect">
              <a:avLst/>
            </a:prstGeom>
          </p:spPr>
        </p:pic>
        <p:pic>
          <p:nvPicPr>
            <p:cNvPr id="31" name="Graphic 30" descr="Vrouw">
              <a:extLst>
                <a:ext uri="{FF2B5EF4-FFF2-40B4-BE49-F238E27FC236}">
                  <a16:creationId xmlns:a16="http://schemas.microsoft.com/office/drawing/2014/main" id="{F541BF19-FB6C-4EC3-B88F-7E238BED4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087557" y="6320310"/>
              <a:ext cx="178941" cy="178941"/>
            </a:xfrm>
            <a:prstGeom prst="rect">
              <a:avLst/>
            </a:prstGeom>
          </p:spPr>
        </p:pic>
      </p:grpSp>
      <p:pic>
        <p:nvPicPr>
          <p:cNvPr id="32" name="Graphic 31" descr="Vrouw">
            <a:extLst>
              <a:ext uri="{FF2B5EF4-FFF2-40B4-BE49-F238E27FC236}">
                <a16:creationId xmlns:a16="http://schemas.microsoft.com/office/drawing/2014/main" id="{0A7973D6-059A-43CE-8E59-068EFC9C7D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9649"/>
          <a:stretch/>
        </p:blipFill>
        <p:spPr>
          <a:xfrm>
            <a:off x="7879811" y="3465607"/>
            <a:ext cx="914400" cy="55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 8">
            <a:extLst>
              <a:ext uri="{FF2B5EF4-FFF2-40B4-BE49-F238E27FC236}">
                <a16:creationId xmlns:a16="http://schemas.microsoft.com/office/drawing/2014/main" id="{86749366-AE75-4D24-B5E5-8DDBF580B9E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39118440"/>
              </p:ext>
            </p:extLst>
          </p:nvPr>
        </p:nvGraphicFramePr>
        <p:xfrm>
          <a:off x="0" y="0"/>
          <a:ext cx="9151624" cy="6858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1036">
                  <a:extLst>
                    <a:ext uri="{9D8B030D-6E8A-4147-A177-3AD203B41FA5}">
                      <a16:colId xmlns:a16="http://schemas.microsoft.com/office/drawing/2014/main" val="4031414981"/>
                    </a:ext>
                  </a:extLst>
                </a:gridCol>
                <a:gridCol w="4940588">
                  <a:extLst>
                    <a:ext uri="{9D8B030D-6E8A-4147-A177-3AD203B41FA5}">
                      <a16:colId xmlns:a16="http://schemas.microsoft.com/office/drawing/2014/main" val="408039003"/>
                    </a:ext>
                  </a:extLst>
                </a:gridCol>
              </a:tblGrid>
              <a:tr h="1613429">
                <a:tc gridSpan="2">
                  <a:txBody>
                    <a:bodyPr/>
                    <a:lstStyle/>
                    <a:p>
                      <a:r>
                        <a:rPr lang="nl-BE" sz="3600" dirty="0"/>
                        <a:t>Camerastandpunten - perspectief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264661"/>
                  </a:ext>
                </a:extLst>
              </a:tr>
              <a:tr h="1748191">
                <a:tc>
                  <a:txBody>
                    <a:bodyPr/>
                    <a:lstStyle/>
                    <a:p>
                      <a:r>
                        <a:rPr lang="nl-BE" sz="3600" dirty="0"/>
                        <a:t>Kikkerperspectief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9790736"/>
                  </a:ext>
                </a:extLst>
              </a:tr>
              <a:tr h="1748191">
                <a:tc>
                  <a:txBody>
                    <a:bodyPr/>
                    <a:lstStyle/>
                    <a:p>
                      <a:r>
                        <a:rPr lang="nl-BE" sz="3600" dirty="0"/>
                        <a:t>Frontaal zicht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265441"/>
                  </a:ext>
                </a:extLst>
              </a:tr>
              <a:tr h="1748191">
                <a:tc>
                  <a:txBody>
                    <a:bodyPr/>
                    <a:lstStyle/>
                    <a:p>
                      <a:r>
                        <a:rPr lang="nl-BE" sz="3600" dirty="0"/>
                        <a:t>Vogelperspectief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493855"/>
                  </a:ext>
                </a:extLst>
              </a:tr>
            </a:tbl>
          </a:graphicData>
        </a:graphic>
      </p:graphicFrame>
      <p:pic>
        <p:nvPicPr>
          <p:cNvPr id="11" name="Tijdelijke aanduiding voor inhoud 10" descr="Afbeelding met koelkast, binnen, kast, open&#10;&#10;Automatisch gegenereerde beschrijving">
            <a:extLst>
              <a:ext uri="{FF2B5EF4-FFF2-40B4-BE49-F238E27FC236}">
                <a16:creationId xmlns:a16="http://schemas.microsoft.com/office/drawing/2014/main" id="{4184758C-FF79-4959-85F8-2BCA794F98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0759"/>
          <a:stretch/>
        </p:blipFill>
        <p:spPr>
          <a:xfrm>
            <a:off x="6684884" y="3356765"/>
            <a:ext cx="2466739" cy="1751052"/>
          </a:xfrm>
        </p:spPr>
      </p:pic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26AE91A-0939-475E-B6C5-5414C8A41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6</a:t>
            </a:fld>
            <a:endParaRPr lang="nl-BE"/>
          </a:p>
        </p:txBody>
      </p:sp>
      <p:pic>
        <p:nvPicPr>
          <p:cNvPr id="13" name="Afbeelding 12" descr="Afbeelding met voedsel, binnen, kom, tafel&#10;&#10;Automatisch gegenereerde beschrijving">
            <a:extLst>
              <a:ext uri="{FF2B5EF4-FFF2-40B4-BE49-F238E27FC236}">
                <a16:creationId xmlns:a16="http://schemas.microsoft.com/office/drawing/2014/main" id="{7156B6E5-9AD7-4504-89AE-066B58118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049" y="5107818"/>
            <a:ext cx="2333575" cy="1750182"/>
          </a:xfrm>
          <a:prstGeom prst="rect">
            <a:avLst/>
          </a:prstGeom>
        </p:spPr>
      </p:pic>
      <p:pic>
        <p:nvPicPr>
          <p:cNvPr id="15" name="Afbeelding 14" descr="Afbeelding met binnen, spiegel, licht, gootsteen&#10;&#10;Automatisch gegenereerde beschrijving">
            <a:extLst>
              <a:ext uri="{FF2B5EF4-FFF2-40B4-BE49-F238E27FC236}">
                <a16:creationId xmlns:a16="http://schemas.microsoft.com/office/drawing/2014/main" id="{68ECCD03-2526-432C-BA3B-ADABE8B5A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797198" y="1042616"/>
            <a:ext cx="2672179" cy="2004134"/>
          </a:xfrm>
          <a:prstGeom prst="rect">
            <a:avLst/>
          </a:prstGeom>
        </p:spPr>
      </p:pic>
      <p:pic>
        <p:nvPicPr>
          <p:cNvPr id="17" name="Graphic 16" descr="Videocamera">
            <a:extLst>
              <a:ext uri="{FF2B5EF4-FFF2-40B4-BE49-F238E27FC236}">
                <a16:creationId xmlns:a16="http://schemas.microsoft.com/office/drawing/2014/main" id="{F8BC70D9-D868-48EE-A238-BC675CBF4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743339">
            <a:off x="4266573" y="2504728"/>
            <a:ext cx="914400" cy="914400"/>
          </a:xfrm>
          <a:prstGeom prst="rect">
            <a:avLst/>
          </a:prstGeom>
        </p:spPr>
      </p:pic>
      <p:pic>
        <p:nvPicPr>
          <p:cNvPr id="18" name="Graphic 17" descr="Videocamera">
            <a:extLst>
              <a:ext uri="{FF2B5EF4-FFF2-40B4-BE49-F238E27FC236}">
                <a16:creationId xmlns:a16="http://schemas.microsoft.com/office/drawing/2014/main" id="{9F32E6A3-0BFD-44A1-AD15-C042052B33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068390">
            <a:off x="4266573" y="5027272"/>
            <a:ext cx="914400" cy="914400"/>
          </a:xfrm>
          <a:prstGeom prst="rect">
            <a:avLst/>
          </a:prstGeom>
        </p:spPr>
      </p:pic>
      <p:pic>
        <p:nvPicPr>
          <p:cNvPr id="19" name="Graphic 18" descr="Videocamera">
            <a:extLst>
              <a:ext uri="{FF2B5EF4-FFF2-40B4-BE49-F238E27FC236}">
                <a16:creationId xmlns:a16="http://schemas.microsoft.com/office/drawing/2014/main" id="{59572E20-5CD1-464A-B12C-96A1A46A3D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7200" y="37750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12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24BD9A0-1F16-4740-9062-CC40339BC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Keuze van het camerastandpunt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33CE1DF4-0B29-AF4D-985E-3DB5D78AD0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/>
              <a:t>Wat wil je tonen?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D09A8CB-1C05-43FC-86BE-30F2591974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Dat moet de volle aandacht krijgen!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50E71AB-D92F-3842-A430-AEF9B949F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7</a:t>
            </a:fld>
            <a:endParaRPr lang="nl-BE"/>
          </a:p>
        </p:txBody>
      </p:sp>
      <p:pic>
        <p:nvPicPr>
          <p:cNvPr id="9" name="Graphic 8" descr="Vraagteken">
            <a:extLst>
              <a:ext uri="{FF2B5EF4-FFF2-40B4-BE49-F238E27FC236}">
                <a16:creationId xmlns:a16="http://schemas.microsoft.com/office/drawing/2014/main" id="{FAE8FF62-5E8F-4320-B9F0-03DE4BBE1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4946" y="2640330"/>
            <a:ext cx="2274570" cy="2274570"/>
          </a:xfrm>
          <a:prstGeom prst="rect">
            <a:avLst/>
          </a:prstGeom>
        </p:spPr>
      </p:pic>
      <p:pic>
        <p:nvPicPr>
          <p:cNvPr id="11" name="Graphic 10" descr="Uitroepteken">
            <a:extLst>
              <a:ext uri="{FF2B5EF4-FFF2-40B4-BE49-F238E27FC236}">
                <a16:creationId xmlns:a16="http://schemas.microsoft.com/office/drawing/2014/main" id="{BCA4C3B6-CE01-46CE-B568-4C6F61407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86400" y="2640330"/>
            <a:ext cx="2191796" cy="219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94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63370"/>
            <a:ext cx="3736415" cy="2101733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257" y="0"/>
            <a:ext cx="3791744" cy="213285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7" y="4507062"/>
            <a:ext cx="3460041" cy="194627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791744" cy="213285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4772025"/>
            <a:ext cx="37084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2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Wat wil je tonen ?</a:t>
            </a:r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In onze leskeuken staan verschillende soorten kookvuren.</a:t>
            </a:r>
          </a:p>
          <a:p>
            <a:pPr lvl="0"/>
            <a:r>
              <a:rPr lang="nl-BE" dirty="0"/>
              <a:t>Een keukenblok is uitgerust met spoelbak, werkblad, kookvuur en oven.</a:t>
            </a:r>
          </a:p>
          <a:p>
            <a:pPr lvl="0"/>
            <a:r>
              <a:rPr lang="nl-BE" dirty="0"/>
              <a:t>De bediening van het gasvuur heeft 4 standen.</a:t>
            </a:r>
          </a:p>
          <a:p>
            <a:pPr lvl="0"/>
            <a:r>
              <a:rPr lang="nl-BE" dirty="0"/>
              <a:t>Het gasvuur wordt bediend met draaiknoppen.</a:t>
            </a:r>
          </a:p>
          <a:p>
            <a:pPr lvl="0"/>
            <a:r>
              <a:rPr lang="nl-BE" dirty="0"/>
              <a:t>Onze leskeuken is nieuw en volledig uitgerust voor meerdere teams.</a:t>
            </a:r>
          </a:p>
        </p:txBody>
      </p:sp>
    </p:spTree>
    <p:extLst>
      <p:ext uri="{BB962C8B-B14F-4D97-AF65-F5344CB8AC3E}">
        <p14:creationId xmlns:p14="http://schemas.microsoft.com/office/powerpoint/2010/main" val="370486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Kantoorthema">
  <a:themeElements>
    <a:clrScheme name="Themakleuren AP 1">
      <a:dk1>
        <a:srgbClr val="404040"/>
      </a:dk1>
      <a:lt1>
        <a:srgbClr val="FFFFFF"/>
      </a:lt1>
      <a:dk2>
        <a:srgbClr val="404040"/>
      </a:dk2>
      <a:lt2>
        <a:srgbClr val="E7E6E6"/>
      </a:lt2>
      <a:accent1>
        <a:srgbClr val="AD0F0A"/>
      </a:accent1>
      <a:accent2>
        <a:srgbClr val="F59A00"/>
      </a:accent2>
      <a:accent3>
        <a:srgbClr val="AD1073"/>
      </a:accent3>
      <a:accent4>
        <a:srgbClr val="009EAD"/>
      </a:accent4>
      <a:accent5>
        <a:srgbClr val="1D9659"/>
      </a:accent5>
      <a:accent6>
        <a:srgbClr val="404040"/>
      </a:accent6>
      <a:hlink>
        <a:srgbClr val="F59A00"/>
      </a:hlink>
      <a:folHlink>
        <a:srgbClr val="404040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D0F0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>
              <a:lumMod val="75000"/>
              <a:lumOff val="2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_AP_presentatie_(3-4)_2019" id="{EEB2E6F4-34C2-42DD-882A-C9079B8F1890}" vid="{7BB9BF9D-5CEF-474F-95DE-ED12BA54F0B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cae065b-a4fa-4577-b13f-6c590609659b" xsi:nil="true"/>
    <lcf76f155ced4ddcb4097134ff3c332f xmlns="0b6cda4f-1764-432f-b4fc-99e563b1ab1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0F7531B2A61541A1B6BEF66254D8E6" ma:contentTypeVersion="12" ma:contentTypeDescription="Een nieuw document maken." ma:contentTypeScope="" ma:versionID="baa83260692369b0956e4223b924fa65">
  <xsd:schema xmlns:xsd="http://www.w3.org/2001/XMLSchema" xmlns:xs="http://www.w3.org/2001/XMLSchema" xmlns:p="http://schemas.microsoft.com/office/2006/metadata/properties" xmlns:ns2="0b6cda4f-1764-432f-b4fc-99e563b1ab1d" xmlns:ns3="0cae065b-a4fa-4577-b13f-6c590609659b" targetNamespace="http://schemas.microsoft.com/office/2006/metadata/properties" ma:root="true" ma:fieldsID="d18d9cccd8289395fe8ce5405d8355e1" ns2:_="" ns3:_="">
    <xsd:import namespace="0b6cda4f-1764-432f-b4fc-99e563b1ab1d"/>
    <xsd:import namespace="0cae065b-a4fa-4577-b13f-6c59060965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6cda4f-1764-432f-b4fc-99e563b1ab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300b3fca-846c-4518-ae6b-827426ec21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ae065b-a4fa-4577-b13f-6c590609659b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d49f0a67-ae96-4a43-9f21-a3123db5d132}" ma:internalName="TaxCatchAll" ma:showField="CatchAllData" ma:web="0cae065b-a4fa-4577-b13f-6c59060965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E78DD9-41CD-484D-91E0-5A8BA6F547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FF760F-665D-4021-A925-F1669EC6F623}">
  <ds:schemaRefs>
    <ds:schemaRef ds:uri="http://schemas.microsoft.com/office/2006/metadata/properties"/>
    <ds:schemaRef ds:uri="http://schemas.microsoft.com/office/infopath/2007/PartnerControls"/>
    <ds:schemaRef ds:uri="0cae065b-a4fa-4577-b13f-6c590609659b"/>
    <ds:schemaRef ds:uri="0b6cda4f-1764-432f-b4fc-99e563b1ab1d"/>
  </ds:schemaRefs>
</ds:datastoreItem>
</file>

<file path=customXml/itemProps3.xml><?xml version="1.0" encoding="utf-8"?>
<ds:datastoreItem xmlns:ds="http://schemas.openxmlformats.org/officeDocument/2006/customXml" ds:itemID="{8A34A4FE-22E0-46B2-BA48-B39B71CD31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6cda4f-1764-432f-b4fc-99e563b1ab1d"/>
    <ds:schemaRef ds:uri="0cae065b-a4fa-4577-b13f-6c59060965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756</Words>
  <Application>Microsoft Office PowerPoint</Application>
  <PresentationFormat>Diavoorstelling (4:3)</PresentationFormat>
  <Paragraphs>146</Paragraphs>
  <Slides>20</Slides>
  <Notes>6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1" baseType="lpstr">
      <vt:lpstr>Kantoorthema</vt:lpstr>
      <vt:lpstr>Beeldkader en Camerastandpunten </vt:lpstr>
      <vt:lpstr>Beeldkader vs camera-afstand</vt:lpstr>
      <vt:lpstr>Beeldkader vs camera-afstand</vt:lpstr>
      <vt:lpstr>Beeldkader vs camera-afstand</vt:lpstr>
      <vt:lpstr>PowerPoint-presentatie</vt:lpstr>
      <vt:lpstr>PowerPoint-presentatie</vt:lpstr>
      <vt:lpstr>Keuze van het camerastandpunt</vt:lpstr>
      <vt:lpstr>PowerPoint-presentatie</vt:lpstr>
      <vt:lpstr>Wat wil je tonen ?</vt:lpstr>
      <vt:lpstr>Wat wil je tonen ?</vt:lpstr>
      <vt:lpstr>Wat wil je tonen ?</vt:lpstr>
      <vt:lpstr>Wat wil je tonen ?</vt:lpstr>
      <vt:lpstr>Opdracht demofilmpje</vt:lpstr>
      <vt:lpstr>Maken van een demonstratie filmpje waarin een techniek wordt getoond. (1) </vt:lpstr>
      <vt:lpstr>Maken van een demonstratie filmpje waarin een techniek wordt getoond. (2) </vt:lpstr>
      <vt:lpstr>Tips:</vt:lpstr>
      <vt:lpstr>Aandachtspunten</vt:lpstr>
      <vt:lpstr>Aandachtspunten</vt:lpstr>
      <vt:lpstr>Moetjes bij het demo filmpje –basistechniek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Beeldkader en Camerastandpunten</dc:title>
  <dc:creator>Vermeiren Kristel</dc:creator>
  <cp:lastModifiedBy>Vermeiren Kristel</cp:lastModifiedBy>
  <cp:revision>28</cp:revision>
  <dcterms:created xsi:type="dcterms:W3CDTF">2020-02-26T13:20:50Z</dcterms:created>
  <dcterms:modified xsi:type="dcterms:W3CDTF">2023-04-18T11:06:09Z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0x010100CA0F7531B2A61541A1B6BEF66254D8E6</vt:lpwstr>
  </property>
  <property fmtid="{D5CDD505-2E9C-101B-9397-08002B2CF9AE}" pid="3" name="MediaServiceImageTags">
    <vt:lpwstr/>
  </property>
</Properties>
</file>