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1314" r:id="rId6"/>
    <p:sldId id="1290" r:id="rId7"/>
    <p:sldId id="326" r:id="rId8"/>
    <p:sldId id="329" r:id="rId9"/>
    <p:sldId id="1294" r:id="rId10"/>
    <p:sldId id="1305" r:id="rId11"/>
    <p:sldId id="1310" r:id="rId12"/>
    <p:sldId id="1311" r:id="rId13"/>
    <p:sldId id="1289" r:id="rId14"/>
    <p:sldId id="131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48EBD-0888-4544-A1AE-F556ED3D90A3}" v="655" dt="2023-05-09T10:07:04.439"/>
    <p1510:client id="{8239DFAE-6BFE-48E4-BAE2-EFAC41FA5564}" v="10" dt="2023-05-15T15:31:37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laerhout" userId="d93f9327-b007-474c-8006-37ec43247ede" providerId="ADAL" clId="{68B48EBD-0888-4544-A1AE-F556ED3D90A3}"/>
    <pc:docChg chg="custSel addSld delSld modSld">
      <pc:chgData name="Sara Claerhout" userId="d93f9327-b007-474c-8006-37ec43247ede" providerId="ADAL" clId="{68B48EBD-0888-4544-A1AE-F556ED3D90A3}" dt="2023-05-09T10:07:04.439" v="631" actId="14100"/>
      <pc:docMkLst>
        <pc:docMk/>
      </pc:docMkLst>
      <pc:sldChg chg="modSp mod">
        <pc:chgData name="Sara Claerhout" userId="d93f9327-b007-474c-8006-37ec43247ede" providerId="ADAL" clId="{68B48EBD-0888-4544-A1AE-F556ED3D90A3}" dt="2023-05-09T10:04:15.976" v="627" actId="20577"/>
        <pc:sldMkLst>
          <pc:docMk/>
          <pc:sldMk cId="3153117948" sldId="326"/>
        </pc:sldMkLst>
        <pc:spChg chg="mod">
          <ac:chgData name="Sara Claerhout" userId="d93f9327-b007-474c-8006-37ec43247ede" providerId="ADAL" clId="{68B48EBD-0888-4544-A1AE-F556ED3D90A3}" dt="2023-05-09T10:04:15.976" v="627" actId="20577"/>
          <ac:spMkLst>
            <pc:docMk/>
            <pc:sldMk cId="3153117948" sldId="326"/>
            <ac:spMk id="5" creationId="{7DA7A67E-8D97-94DD-DF14-AB98296E8EF7}"/>
          </ac:spMkLst>
        </pc:spChg>
      </pc:sldChg>
      <pc:sldChg chg="modSp">
        <pc:chgData name="Sara Claerhout" userId="d93f9327-b007-474c-8006-37ec43247ede" providerId="ADAL" clId="{68B48EBD-0888-4544-A1AE-F556ED3D90A3}" dt="2023-05-09T10:07:04.439" v="631" actId="14100"/>
        <pc:sldMkLst>
          <pc:docMk/>
          <pc:sldMk cId="311917170" sldId="1289"/>
        </pc:sldMkLst>
        <pc:picChg chg="mod">
          <ac:chgData name="Sara Claerhout" userId="d93f9327-b007-474c-8006-37ec43247ede" providerId="ADAL" clId="{68B48EBD-0888-4544-A1AE-F556ED3D90A3}" dt="2023-05-09T10:07:04.439" v="631" actId="14100"/>
          <ac:picMkLst>
            <pc:docMk/>
            <pc:sldMk cId="311917170" sldId="1289"/>
            <ac:picMk id="1026" creationId="{A9EE5B66-782F-452B-40A8-0D3E2E27282F}"/>
          </ac:picMkLst>
        </pc:picChg>
      </pc:sldChg>
      <pc:sldChg chg="del">
        <pc:chgData name="Sara Claerhout" userId="d93f9327-b007-474c-8006-37ec43247ede" providerId="ADAL" clId="{68B48EBD-0888-4544-A1AE-F556ED3D90A3}" dt="2023-05-09T09:49:56.710" v="5" actId="47"/>
        <pc:sldMkLst>
          <pc:docMk/>
          <pc:sldMk cId="949173964" sldId="1309"/>
        </pc:sldMkLst>
      </pc:sldChg>
      <pc:sldChg chg="del">
        <pc:chgData name="Sara Claerhout" userId="d93f9327-b007-474c-8006-37ec43247ede" providerId="ADAL" clId="{68B48EBD-0888-4544-A1AE-F556ED3D90A3}" dt="2023-05-09T10:06:40.378" v="628" actId="47"/>
        <pc:sldMkLst>
          <pc:docMk/>
          <pc:sldMk cId="2285594728" sldId="1312"/>
        </pc:sldMkLst>
      </pc:sldChg>
      <pc:sldChg chg="add">
        <pc:chgData name="Sara Claerhout" userId="d93f9327-b007-474c-8006-37ec43247ede" providerId="ADAL" clId="{68B48EBD-0888-4544-A1AE-F556ED3D90A3}" dt="2023-05-09T09:49:08.105" v="4"/>
        <pc:sldMkLst>
          <pc:docMk/>
          <pc:sldMk cId="3758402317" sldId="1313"/>
        </pc:sldMkLst>
      </pc:sldChg>
      <pc:sldChg chg="addSp delSp modSp del mod">
        <pc:chgData name="Sara Claerhout" userId="d93f9327-b007-474c-8006-37ec43247ede" providerId="ADAL" clId="{68B48EBD-0888-4544-A1AE-F556ED3D90A3}" dt="2023-05-09T09:47:58.492" v="3" actId="47"/>
        <pc:sldMkLst>
          <pc:docMk/>
          <pc:sldMk cId="3949460208" sldId="1313"/>
        </pc:sldMkLst>
        <pc:spChg chg="add del">
          <ac:chgData name="Sara Claerhout" userId="d93f9327-b007-474c-8006-37ec43247ede" providerId="ADAL" clId="{68B48EBD-0888-4544-A1AE-F556ED3D90A3}" dt="2023-05-09T09:29:33.311" v="1" actId="478"/>
          <ac:spMkLst>
            <pc:docMk/>
            <pc:sldMk cId="3949460208" sldId="1313"/>
            <ac:spMk id="4" creationId="{2613E49A-0AB3-964A-832E-84C8C2460C0C}"/>
          </ac:spMkLst>
        </pc:spChg>
        <pc:picChg chg="add mod">
          <ac:chgData name="Sara Claerhout" userId="d93f9327-b007-474c-8006-37ec43247ede" providerId="ADAL" clId="{68B48EBD-0888-4544-A1AE-F556ED3D90A3}" dt="2023-05-09T09:47:54.202" v="2"/>
          <ac:picMkLst>
            <pc:docMk/>
            <pc:sldMk cId="3949460208" sldId="1313"/>
            <ac:picMk id="3" creationId="{E0BB343B-77B9-0921-3FC8-429FC9C8C33F}"/>
          </ac:picMkLst>
        </pc:picChg>
      </pc:sldChg>
      <pc:sldChg chg="addSp delSp modSp new mod modNotesTx">
        <pc:chgData name="Sara Claerhout" userId="d93f9327-b007-474c-8006-37ec43247ede" providerId="ADAL" clId="{68B48EBD-0888-4544-A1AE-F556ED3D90A3}" dt="2023-05-09T10:01:56.475" v="574" actId="20577"/>
        <pc:sldMkLst>
          <pc:docMk/>
          <pc:sldMk cId="2240152278" sldId="1314"/>
        </pc:sldMkLst>
        <pc:spChg chg="mod">
          <ac:chgData name="Sara Claerhout" userId="d93f9327-b007-474c-8006-37ec43247ede" providerId="ADAL" clId="{68B48EBD-0888-4544-A1AE-F556ED3D90A3}" dt="2023-05-09T10:01:56.475" v="574" actId="20577"/>
          <ac:spMkLst>
            <pc:docMk/>
            <pc:sldMk cId="2240152278" sldId="1314"/>
            <ac:spMk id="2" creationId="{149B392A-807B-AAC5-31F5-3509F83CB737}"/>
          </ac:spMkLst>
        </pc:spChg>
        <pc:spChg chg="del">
          <ac:chgData name="Sara Claerhout" userId="d93f9327-b007-474c-8006-37ec43247ede" providerId="ADAL" clId="{68B48EBD-0888-4544-A1AE-F556ED3D90A3}" dt="2023-05-09T10:01:30.019" v="514" actId="478"/>
          <ac:spMkLst>
            <pc:docMk/>
            <pc:sldMk cId="2240152278" sldId="1314"/>
            <ac:spMk id="3" creationId="{9A770553-18D7-805D-07B1-D6F4C32D4CA4}"/>
          </ac:spMkLst>
        </pc:spChg>
        <pc:picChg chg="add mod modCrop">
          <ac:chgData name="Sara Claerhout" userId="d93f9327-b007-474c-8006-37ec43247ede" providerId="ADAL" clId="{68B48EBD-0888-4544-A1AE-F556ED3D90A3}" dt="2023-05-09T10:00:38.998" v="378" actId="732"/>
          <ac:picMkLst>
            <pc:docMk/>
            <pc:sldMk cId="2240152278" sldId="1314"/>
            <ac:picMk id="5" creationId="{9D789AD8-D20F-5278-99B2-643BBEA7EB8C}"/>
          </ac:picMkLst>
        </pc:picChg>
      </pc:sldChg>
    </pc:docChg>
  </pc:docChgLst>
  <pc:docChgLst>
    <pc:chgData name="Sara Claerhout" userId="S::sara.claerhout_arteveldehs.be#ext#@vlaamsehogescholenraad.onmicrosoft.com::fdf5632a-50d0-491d-b175-a9058341853a" providerId="AD" clId="Web-{8239DFAE-6BFE-48E4-BAE2-EFAC41FA5564}"/>
    <pc:docChg chg="modSld">
      <pc:chgData name="Sara Claerhout" userId="S::sara.claerhout_arteveldehs.be#ext#@vlaamsehogescholenraad.onmicrosoft.com::fdf5632a-50d0-491d-b175-a9058341853a" providerId="AD" clId="Web-{8239DFAE-6BFE-48E4-BAE2-EFAC41FA5564}" dt="2023-05-15T15:31:37.108" v="9"/>
      <pc:docMkLst>
        <pc:docMk/>
      </pc:docMkLst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0:57.669" v="0"/>
        <pc:sldMkLst>
          <pc:docMk/>
          <pc:sldMk cId="391059628" sldId="259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0:57.669" v="0"/>
          <ac:picMkLst>
            <pc:docMk/>
            <pc:sldMk cId="391059628" sldId="259"/>
            <ac:picMk id="21" creationId="{48EAE80E-AF4A-3415-4EC4-18A3EDB2C175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07.544" v="2"/>
        <pc:sldMkLst>
          <pc:docMk/>
          <pc:sldMk cId="3153117948" sldId="326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07.544" v="2"/>
          <ac:picMkLst>
            <pc:docMk/>
            <pc:sldMk cId="3153117948" sldId="326"/>
            <ac:picMk id="10" creationId="{A6CFACFE-FA6D-23CB-85D6-495BB270FB9A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11.232" v="3"/>
        <pc:sldMkLst>
          <pc:docMk/>
          <pc:sldMk cId="3479569343" sldId="329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11.232" v="3"/>
          <ac:picMkLst>
            <pc:docMk/>
            <pc:sldMk cId="3479569343" sldId="329"/>
            <ac:picMk id="23" creationId="{D2F3D2AE-F2F1-00AC-CA01-D10C264D1467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32.686" v="8"/>
        <pc:sldMkLst>
          <pc:docMk/>
          <pc:sldMk cId="311917170" sldId="1289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32.686" v="8"/>
          <ac:picMkLst>
            <pc:docMk/>
            <pc:sldMk cId="311917170" sldId="1289"/>
            <ac:picMk id="11" creationId="{395E94E5-CA8E-36ED-2661-B85FCE09B41E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04.060" v="1"/>
        <pc:sldMkLst>
          <pc:docMk/>
          <pc:sldMk cId="1140116872" sldId="1290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04.060" v="1"/>
          <ac:picMkLst>
            <pc:docMk/>
            <pc:sldMk cId="1140116872" sldId="1290"/>
            <ac:picMk id="9" creationId="{4548F481-44C1-CFA3-74CE-D6C5FBC87747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15.263" v="4"/>
        <pc:sldMkLst>
          <pc:docMk/>
          <pc:sldMk cId="948709751" sldId="1294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15.263" v="4"/>
          <ac:picMkLst>
            <pc:docMk/>
            <pc:sldMk cId="948709751" sldId="1294"/>
            <ac:picMk id="19" creationId="{B0FFD600-8309-9556-1E92-44655C9C33CD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20.748" v="5"/>
        <pc:sldMkLst>
          <pc:docMk/>
          <pc:sldMk cId="2734292419" sldId="1305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20.748" v="5"/>
          <ac:picMkLst>
            <pc:docMk/>
            <pc:sldMk cId="2734292419" sldId="1305"/>
            <ac:picMk id="13" creationId="{67A3DE87-A7D0-2B5A-A3FE-16BBC4B40EC3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24.139" v="6"/>
        <pc:sldMkLst>
          <pc:docMk/>
          <pc:sldMk cId="2454994430" sldId="1310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24.139" v="6"/>
          <ac:picMkLst>
            <pc:docMk/>
            <pc:sldMk cId="2454994430" sldId="1310"/>
            <ac:picMk id="10" creationId="{90B642F8-EB48-8A34-B242-1776AC27040F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29.029" v="7"/>
        <pc:sldMkLst>
          <pc:docMk/>
          <pc:sldMk cId="3913551198" sldId="1311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29.029" v="7"/>
          <ac:picMkLst>
            <pc:docMk/>
            <pc:sldMk cId="3913551198" sldId="1311"/>
            <ac:picMk id="14" creationId="{7B301E59-F72D-6CA8-BE9F-A53179049912}"/>
          </ac:picMkLst>
        </pc:picChg>
      </pc:sldChg>
      <pc:sldChg chg="delSp delAnim">
        <pc:chgData name="Sara Claerhout" userId="S::sara.claerhout_arteveldehs.be#ext#@vlaamsehogescholenraad.onmicrosoft.com::fdf5632a-50d0-491d-b175-a9058341853a" providerId="AD" clId="Web-{8239DFAE-6BFE-48E4-BAE2-EFAC41FA5564}" dt="2023-05-15T15:31:37.108" v="9"/>
        <pc:sldMkLst>
          <pc:docMk/>
          <pc:sldMk cId="3758402317" sldId="1313"/>
        </pc:sldMkLst>
        <pc:picChg chg="del">
          <ac:chgData name="Sara Claerhout" userId="S::sara.claerhout_arteveldehs.be#ext#@vlaamsehogescholenraad.onmicrosoft.com::fdf5632a-50d0-491d-b175-a9058341853a" providerId="AD" clId="Web-{8239DFAE-6BFE-48E4-BAE2-EFAC41FA5564}" dt="2023-05-15T15:31:37.108" v="9"/>
          <ac:picMkLst>
            <pc:docMk/>
            <pc:sldMk cId="3758402317" sldId="1313"/>
            <ac:picMk id="8" creationId="{774EA16C-B92A-2DF8-5DD4-28D5B9E63AB9}"/>
          </ac:picMkLst>
        </pc:picChg>
      </pc:sldChg>
    </pc:docChg>
  </pc:docChgLst>
  <pc:docChgLst>
    <pc:chgData name="Wolf Kriauciaunas" userId="bffb9c22-6c2b-40c3-8df5-4b30bbddb9ed" providerId="ADAL" clId="{9BE6A53C-2DB1-44DB-ADB3-172CA280CE80}"/>
    <pc:docChg chg="undo custSel modSld">
      <pc:chgData name="Wolf Kriauciaunas" userId="bffb9c22-6c2b-40c3-8df5-4b30bbddb9ed" providerId="ADAL" clId="{9BE6A53C-2DB1-44DB-ADB3-172CA280CE80}" dt="2023-03-13T15:22:18.096" v="12" actId="1036"/>
      <pc:docMkLst>
        <pc:docMk/>
      </pc:docMkLst>
      <pc:sldChg chg="modSp mod">
        <pc:chgData name="Wolf Kriauciaunas" userId="bffb9c22-6c2b-40c3-8df5-4b30bbddb9ed" providerId="ADAL" clId="{9BE6A53C-2DB1-44DB-ADB3-172CA280CE80}" dt="2023-03-13T15:22:18.096" v="12" actId="1036"/>
        <pc:sldMkLst>
          <pc:docMk/>
          <pc:sldMk cId="3153117948" sldId="326"/>
        </pc:sldMkLst>
        <pc:spChg chg="mod">
          <ac:chgData name="Wolf Kriauciaunas" userId="bffb9c22-6c2b-40c3-8df5-4b30bbddb9ed" providerId="ADAL" clId="{9BE6A53C-2DB1-44DB-ADB3-172CA280CE80}" dt="2023-03-13T15:22:10.860" v="4" actId="1076"/>
          <ac:spMkLst>
            <pc:docMk/>
            <pc:sldMk cId="3153117948" sldId="326"/>
            <ac:spMk id="5" creationId="{7DA7A67E-8D97-94DD-DF14-AB98296E8EF7}"/>
          </ac:spMkLst>
        </pc:spChg>
        <pc:picChg chg="mod">
          <ac:chgData name="Wolf Kriauciaunas" userId="bffb9c22-6c2b-40c3-8df5-4b30bbddb9ed" providerId="ADAL" clId="{9BE6A53C-2DB1-44DB-ADB3-172CA280CE80}" dt="2023-03-13T15:22:18.096" v="12" actId="1036"/>
          <ac:picMkLst>
            <pc:docMk/>
            <pc:sldMk cId="3153117948" sldId="326"/>
            <ac:picMk id="6" creationId="{EFC9FFC2-C6E4-9AF5-298A-E7F80E025D0C}"/>
          </ac:picMkLst>
        </pc:picChg>
        <pc:picChg chg="mod">
          <ac:chgData name="Wolf Kriauciaunas" userId="bffb9c22-6c2b-40c3-8df5-4b30bbddb9ed" providerId="ADAL" clId="{9BE6A53C-2DB1-44DB-ADB3-172CA280CE80}" dt="2023-03-13T15:22:02.577" v="1" actId="1076"/>
          <ac:picMkLst>
            <pc:docMk/>
            <pc:sldMk cId="3153117948" sldId="326"/>
            <ac:picMk id="10" creationId="{A6CFACFE-FA6D-23CB-85D6-495BB270FB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7E1D2-254B-4AAA-8C0A-5640328CFF2E}" type="datetimeFigureOut">
              <a:rPr lang="nl-BE" smtClean="0"/>
              <a:t>15/05/2023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8CE48-AE62-445D-99B6-B4C7EFFED6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05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3105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39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Atelierwerk:</a:t>
            </a:r>
          </a:p>
          <a:p>
            <a:pPr marL="171450" indent="-171450">
              <a:buFontTx/>
              <a:buChar char="-"/>
            </a:pPr>
            <a:r>
              <a:rPr lang="nl-BE"/>
              <a:t>Langere lesblokken</a:t>
            </a:r>
          </a:p>
          <a:p>
            <a:pPr marL="171450" indent="-171450">
              <a:buFontTx/>
              <a:buChar char="-"/>
            </a:pPr>
            <a:r>
              <a:rPr lang="nl-BE"/>
              <a:t>Als leerkracht stuur je vaak individueel / duo’ s bij.</a:t>
            </a:r>
            <a:br>
              <a:rPr lang="nl-BE"/>
            </a:br>
            <a:r>
              <a:rPr lang="nl-BE"/>
              <a:t>Je kan niet overal tegelijk zijn.</a:t>
            </a:r>
            <a:br>
              <a:rPr lang="nl-BE"/>
            </a:br>
            <a:r>
              <a:rPr lang="nl-BE" err="1"/>
              <a:t>Lln</a:t>
            </a:r>
            <a:r>
              <a:rPr lang="nl-BE"/>
              <a:t> moeten leren om zelfgestuurd te werken: zelf nadenken over volgende stap, controle huidige stap, wanneer hulp inroepen,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21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Structuur bieden: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1</a:t>
            </a:r>
            <a:r>
              <a:rPr lang="nl-BE" sz="1800" b="0" i="0" baseline="3000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ste</a:t>
            </a: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graad: stappen van het proces volledig uitgeschreven in deelstappen.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nl-BE" sz="1800" b="0" i="0" baseline="3000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graad: leerlingen bepalen zelf timing niet, maar mogen wel zelf opdracht onderverdelen in kleinere taken. (= werkmethodiek bepalen = doel)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nl-BE" sz="1800" b="0" i="0" baseline="3000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graad: wel zelf timing bepalen =&gt; niet altijd realistisch, zelf laten proberen/ondervinden, daarna bijsturen. Ervaring vanuit de GIP dat dit bijsturen wel echt nodig is.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621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Veiligheid primeert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67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F0: leerkracht gestuurd werken -</a:t>
            </a:r>
          </a:p>
          <a:p>
            <a:r>
              <a:rPr lang="nl-NL"/>
              <a:t>F1: zelfstandig werken</a:t>
            </a:r>
          </a:p>
          <a:p>
            <a:r>
              <a:rPr lang="nl-NL"/>
              <a:t>F2: zelfstandig samenwerken</a:t>
            </a:r>
          </a:p>
          <a:p>
            <a:r>
              <a:rPr lang="nl-NL"/>
              <a:t>F3: Zelfstandig leren</a:t>
            </a:r>
          </a:p>
          <a:p>
            <a:r>
              <a:rPr lang="nl-NL"/>
              <a:t>F4: Zelfverantwoordelijk leren </a:t>
            </a:r>
          </a:p>
          <a:p>
            <a:endParaRPr lang="nl-NL"/>
          </a:p>
          <a:p>
            <a:r>
              <a:rPr lang="nl-NL"/>
              <a:t>Nota: Fase 1 en 2 zijn voor volwassenen en leerlingen in ASO zeer goed mogelijk. Zij zijn hier al in getraind van </a:t>
            </a:r>
            <a:r>
              <a:rPr lang="nl-NL" err="1"/>
              <a:t>jongsaf</a:t>
            </a:r>
            <a:r>
              <a:rPr lang="nl-NL"/>
              <a:t> aan.</a:t>
            </a:r>
          </a:p>
          <a:p>
            <a:r>
              <a:rPr lang="nl-NL"/>
              <a:t>Leerlingen in de B-stroom moeten vaak eerst leren zelf en zelfstandig te werken. Zij waren immers heel dikwijls de volger in het basisonderwijs.</a:t>
            </a:r>
            <a:endParaRPr lang="nl-BE"/>
          </a:p>
          <a:p>
            <a:endParaRPr lang="nl-BE"/>
          </a:p>
          <a:p>
            <a:r>
              <a:rPr lang="nl-BE"/>
              <a:t>Bron: De </a:t>
            </a:r>
            <a:r>
              <a:rPr lang="nl-BE" err="1"/>
              <a:t>Vleeschouwer</a:t>
            </a:r>
            <a:r>
              <a:rPr lang="nl-BE"/>
              <a:t> H.; Zelfstandig leren in de B-stroom-navorming; </a:t>
            </a:r>
            <a:r>
              <a:rPr lang="nl-BE" err="1"/>
              <a:t>Tenz</a:t>
            </a:r>
            <a:r>
              <a:rPr lang="nl-BE"/>
              <a:t>; 2018</a:t>
            </a:r>
          </a:p>
          <a:p>
            <a:endParaRPr lang="nl-BE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Zelfgestuurd leren samenwerken: 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Samenwerken is moeilijk! Wel noodzakelijk in het werkveld à dit veel laten doen in de 3</a:t>
            </a:r>
            <a:r>
              <a:rPr lang="nl-BE" sz="1800" b="0" i="0" baseline="3000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de</a:t>
            </a: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 graad. Het is een transversaal doel waar je toch actief aan kan werken in de praktijk.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Meestal is het de beste die het werk verricht;  samenwerken is moeilijkste stap – meer in de derde graad; bewaken dat de beste het aanleert aan de andere – niet doet voor de andere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Voor bepaalde handelingen (vakinhoudelijk) moeten ze per 2 werken.  </a:t>
            </a:r>
            <a:r>
              <a:rPr lang="nl-BE" sz="1800" b="0" i="0" err="1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Vb</a:t>
            </a: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: carrosserie: aanhaken van een bumper is een goed voorbeeld om te leren coöperatief werken.  Ook dikwijls in houtbewerking (door grootte van materiaal). Of CV: ketel plaatsen. Elektriciteit: draad doortrekken.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Samenstelling van groepjes laten wisselen kan interessant zijn om verschillende rollen laten uitvoeren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Zelf groepjes samenstellen of ad random laten samenstellen =&gt; kan leerzaam zijn  </a:t>
            </a:r>
            <a:endParaRPr lang="nl-BE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837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Wat verwachten we dan aan zelfsturing bij projectopdrachten?</a:t>
            </a:r>
            <a:br>
              <a:rPr lang="nl-BE"/>
            </a:br>
            <a:endParaRPr lang="nl-BE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 stap van het technische proces kan je ook een schaal van zelfregulatie toepassen. Elke stap kan namelijk sterk gestuurd zijn door de leerkracht tot sterkt gestuurd zijn door de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ll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zelf.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Bepalen WAT je moet door voor het project (+ evaluatiecriteria)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Oriënteren op HOE Je dat gaat doen (plan van aanpak)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Tijdsplanning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Benodigdheden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Uitvoeren van de werkmethodiek = DOEN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Tussentijds evalueren van proces en product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Beoordeling  </a:t>
            </a:r>
          </a:p>
          <a:p>
            <a:pPr algn="l" rtl="0" fontAlgn="base"/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stappen zullen ook nog duidelijker in de leerplannen van de 3</a:t>
            </a:r>
            <a:r>
              <a:rPr lang="nl-BE" sz="1800" b="0" i="0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graad zitten.</a:t>
            </a:r>
            <a:endParaRPr lang="nl-BE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18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Leerlijn: hoe ziet een stappenplan eruit in 1ste graad / 2de graad / 3de graad.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61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Bij samenwerkingen met 3den </a:t>
            </a:r>
            <a:r>
              <a:rPr lang="nl-BE">
                <a:sym typeface="Wingdings" panose="05000000000000000000" pitchFamily="2" charset="2"/>
              </a:rPr>
              <a:t> vanuit vraag van een klant.</a:t>
            </a:r>
            <a:endParaRPr lang="nl-BE"/>
          </a:p>
          <a:p>
            <a:r>
              <a:rPr lang="nl-BE"/>
              <a:t>- Als lk telkens link leggen met LPD en met (groepjes van) lln. Matchen met graad van zelfstandigheid die ze al aankunnen. Vb.: voor hout – planlezen belangrijke vaardigheid voor 3</a:t>
            </a:r>
            <a:r>
              <a:rPr lang="nl-BE" baseline="30000"/>
              <a:t>de</a:t>
            </a:r>
            <a:r>
              <a:rPr lang="nl-BE"/>
              <a:t> graad. Dankzij samenwerkingen met 3</a:t>
            </a:r>
            <a:r>
              <a:rPr lang="nl-BE" baseline="30000"/>
              <a:t>de</a:t>
            </a:r>
            <a:r>
              <a:rPr lang="nl-BE"/>
              <a:t> ook wel meer en grotere projecten mogelijk </a:t>
            </a:r>
            <a:r>
              <a:rPr lang="nl-BE">
                <a:sym typeface="Wingdings" panose="05000000000000000000" pitchFamily="2" charset="2"/>
              </a:rPr>
              <a:t> meer </a:t>
            </a:r>
            <a:r>
              <a:rPr lang="nl-BE" err="1">
                <a:sym typeface="Wingdings" panose="05000000000000000000" pitchFamily="2" charset="2"/>
              </a:rPr>
              <a:t>lln</a:t>
            </a:r>
            <a:r>
              <a:rPr lang="nl-BE">
                <a:sym typeface="Wingdings" panose="05000000000000000000" pitchFamily="2" charset="2"/>
              </a:rPr>
              <a:t> actief bezig, hoge leerkansen.  zekere zelfsturing is dan ook wel al nodig.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80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Ondersteunend materiaal voor zelfsturing (vb. de zelfevaluatie voor lassen)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Afhankelijk van de stiel: voor ene vak is dat makkelijker dan voor andere. Vb.: lassen kan in een aantal parameters worden omschreven en van daaruit ook concrete oplossingen aan te bieden.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Niet alles is in tabeltekst/tekeningen vast te leggen. Vb.: carrosserie. Wanneer is carrosserie goed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herspoten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Vb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hout.  Wanneer is iets goed geschuurd? Vaak handmatig, op het gevoel te bepalen (te korrelig? Te glad?)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Tip: gebruikmaken van beeldwoordenboeken.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Vb.: beeldwoordenboek binnen tuinbouw.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“leerarrangement”: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vgl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weekplanning – zelfsturing</a:t>
            </a:r>
            <a:r>
              <a:rPr lang="nl-BE" sz="1800" b="0" i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nl-BE" sz="1800" b="0" i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leerling kiest uit een beperkt aanbod zelf welke opdracht hij/zij wanneer doet.</a:t>
            </a:r>
            <a:r>
              <a:rPr lang="nl-BE" sz="1800" b="0" i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nl-BE" sz="1800" b="0" i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leerling plant in wanneer hij/zij uitleg nodig heeft.</a:t>
            </a:r>
            <a:r>
              <a:rPr lang="nl-BE" sz="1800" b="0" i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nl-BE" sz="1800" b="0" i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Werkwijze die interessant kan zijn voor </a:t>
            </a:r>
            <a:r>
              <a:rPr lang="nl-BE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graadsklassen</a:t>
            </a: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Werkstukken in verschillende gradaties van afwerking klaar hebben. Leerlingen kunnen op eigen tempo de demomodellen bekijken en gebruiken als voorbeeld/herinnering aan de eventuele demonstratie 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8CE48-AE62-445D-99B6-B4C7EFFED6B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25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D28F-424B-4CD5-9392-0E79A0C70057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E95-915C-4D73-BC35-F959FCA75B50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5B31-CBF7-4ED9-989B-222DB1FA4E38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A6CD-7435-416C-90FE-1AD25FF18111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E15-9E32-4B88-A258-627F6F68AEEB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8AC-D1C7-413E-99D3-967014069BA1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639-0BB6-4A4B-BC49-0032BDCCD153}" type="datetime1">
              <a:rPr lang="de-DE" smtClean="0"/>
              <a:t>15.05.2023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853E-8C29-478C-8F45-4CF75DB03865}" type="datetime1">
              <a:rPr lang="de-DE" smtClean="0"/>
              <a:t>15.05.2023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4B0C-AB3B-41A7-9C9D-37F5B01BAAE6}" type="datetime1">
              <a:rPr lang="de-DE" smtClean="0"/>
              <a:t>15.05.2023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AE1E-EE58-4F5D-95FC-C20B36AAF0B6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11F5-7D9A-4483-B268-96492FFF73E6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7F6E-9735-492F-9516-94C07CCB1821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Bijeenkomst vakdidactici domein STEM 20 mei 2022</a:t>
            </a: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vlaamsehogescholenraad.be/nl/vakdidactiek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sse.be/526942/executieve-functies-secundai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A93B268-070D-A414-2166-76BDF482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>
                <a:solidFill>
                  <a:schemeClr val="tx2"/>
                </a:solidFill>
                <a:cs typeface="Calibri Light"/>
              </a:rPr>
              <a:t>Hoe leer je </a:t>
            </a:r>
            <a:r>
              <a:rPr lang="en-US" sz="5200" err="1">
                <a:solidFill>
                  <a:schemeClr val="tx2"/>
                </a:solidFill>
                <a:cs typeface="Calibri Light"/>
              </a:rPr>
              <a:t>leerlingen</a:t>
            </a:r>
            <a:r>
              <a:rPr lang="en-US" sz="5200">
                <a:solidFill>
                  <a:schemeClr val="tx2"/>
                </a:solidFill>
                <a:cs typeface="Calibri Light"/>
              </a:rPr>
              <a:t> om </a:t>
            </a:r>
            <a:r>
              <a:rPr lang="en-US" sz="5200" err="1">
                <a:solidFill>
                  <a:schemeClr val="tx2"/>
                </a:solidFill>
                <a:cs typeface="Calibri Light"/>
              </a:rPr>
              <a:t>zelfgestuurd</a:t>
            </a:r>
            <a:r>
              <a:rPr lang="en-US" sz="52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5200" err="1">
                <a:solidFill>
                  <a:schemeClr val="tx2"/>
                </a:solidFill>
                <a:cs typeface="Calibri Light"/>
              </a:rPr>
              <a:t>te</a:t>
            </a:r>
            <a:r>
              <a:rPr lang="en-US" sz="520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5200" err="1">
                <a:solidFill>
                  <a:schemeClr val="tx2"/>
                </a:solidFill>
                <a:cs typeface="Calibri Light"/>
              </a:rPr>
              <a:t>werken</a:t>
            </a:r>
            <a:r>
              <a:rPr lang="en-US" sz="5200">
                <a:solidFill>
                  <a:schemeClr val="tx2"/>
                </a:solidFill>
                <a:cs typeface="Calibri Light"/>
              </a:rPr>
              <a:t> in de </a:t>
            </a:r>
            <a:r>
              <a:rPr lang="en-US" sz="5200" err="1">
                <a:solidFill>
                  <a:schemeClr val="tx2"/>
                </a:solidFill>
                <a:cs typeface="Calibri Light"/>
              </a:rPr>
              <a:t>praktijkles</a:t>
            </a:r>
            <a:r>
              <a:rPr lang="en-US" sz="5200">
                <a:solidFill>
                  <a:schemeClr val="tx2"/>
                </a:solidFill>
                <a:cs typeface="Calibri Light"/>
              </a:rPr>
              <a:t>?</a:t>
            </a: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0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2"/>
    </mc:Choice>
    <mc:Fallback xmlns="">
      <p:transition spd="slow" advTm="81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EE5B66-782F-452B-40A8-0D3E2E272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15" y="0"/>
            <a:ext cx="5768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62"/>
    </mc:Choice>
    <mc:Fallback xmlns="">
      <p:transition spd="slow" advTm="13276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de-DE" sz="4400">
                <a:cs typeface="Calibri Light"/>
              </a:rPr>
            </a:br>
            <a:endParaRPr lang="de-DE" sz="44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2702" y="1613206"/>
            <a:ext cx="5590407" cy="2471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600" b="1" err="1">
                <a:cs typeface="Calibri"/>
              </a:rPr>
              <a:t>Voorsprongfondsproject</a:t>
            </a:r>
            <a:r>
              <a:rPr lang="de-DE" sz="2600" b="1">
                <a:cs typeface="Calibri"/>
              </a:rPr>
              <a:t> </a:t>
            </a:r>
          </a:p>
          <a:p>
            <a:pPr algn="l"/>
            <a:r>
              <a:rPr lang="de-DE" sz="2600" b="1" err="1">
                <a:cs typeface="Calibri"/>
              </a:rPr>
              <a:t>Vakdidactiek</a:t>
            </a:r>
            <a:r>
              <a:rPr lang="de-DE" sz="2600" b="1">
                <a:cs typeface="Calibri"/>
              </a:rPr>
              <a:t> </a:t>
            </a:r>
            <a:r>
              <a:rPr lang="de-DE" sz="2600" b="1" err="1">
                <a:cs typeface="Calibri"/>
              </a:rPr>
              <a:t>nijverheidsvakken</a:t>
            </a:r>
            <a:endParaRPr lang="de-DE" sz="2600" b="1">
              <a:cs typeface="Calibri"/>
            </a:endParaRPr>
          </a:p>
          <a:p>
            <a:pPr algn="l"/>
            <a:r>
              <a:rPr lang="de-DE" sz="2600">
                <a:cs typeface="Calibri"/>
              </a:rPr>
              <a:t>2de en 3de </a:t>
            </a:r>
            <a:r>
              <a:rPr lang="de-DE" sz="2600" err="1">
                <a:cs typeface="Calibri"/>
              </a:rPr>
              <a:t>graad</a:t>
            </a:r>
            <a:r>
              <a:rPr lang="de-DE" sz="2600">
                <a:cs typeface="Calibri"/>
              </a:rPr>
              <a:t>, A- en AD-</a:t>
            </a:r>
            <a:r>
              <a:rPr lang="de-DE" sz="2600" err="1">
                <a:cs typeface="Calibri"/>
              </a:rPr>
              <a:t>finaliteit</a:t>
            </a:r>
            <a:endParaRPr lang="de-DE" sz="2000" err="1">
              <a:cs typeface="Calibri"/>
            </a:endParaRPr>
          </a:p>
          <a:p>
            <a:pPr algn="l"/>
            <a:endParaRPr lang="de-DE" sz="2000"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5DB938-1C29-C16D-C5E1-29A29E173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2" y="5716435"/>
            <a:ext cx="4233914" cy="877835"/>
          </a:xfrm>
          <a:prstGeom prst="rect">
            <a:avLst/>
          </a:prstGeom>
        </p:spPr>
      </p:pic>
      <p:pic>
        <p:nvPicPr>
          <p:cNvPr id="4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C647AFCA-A193-8F17-7136-6748E6354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49" y="48540"/>
            <a:ext cx="6809460" cy="68094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7C4F54-4313-9CBF-8AA2-5A09D7C09BB4}"/>
              </a:ext>
            </a:extLst>
          </p:cNvPr>
          <p:cNvSpPr txBox="1"/>
          <p:nvPr/>
        </p:nvSpPr>
        <p:spPr>
          <a:xfrm>
            <a:off x="6096000" y="6221506"/>
            <a:ext cx="572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ea typeface="+mn-lt"/>
                <a:cs typeface="+mn-lt"/>
                <a:hlinkClick r:id="rId5"/>
              </a:rPr>
              <a:t>https://www.vlaamsehogescholenraad.be/nl/vakdidactiek</a:t>
            </a:r>
            <a:r>
              <a:rPr lang="de-DE" sz="1800">
                <a:ea typeface="+mn-lt"/>
                <a:cs typeface="+mn-lt"/>
              </a:rPr>
              <a:t> 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71CB9A-DC18-3F9B-4FBA-6807F7D52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0" y="3544734"/>
            <a:ext cx="1651440" cy="16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4"/>
    </mc:Choice>
    <mc:Fallback xmlns="">
      <p:transition spd="slow" advTm="178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B392A-807B-AAC5-31F5-3509F83C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1" y="1609726"/>
            <a:ext cx="3905248" cy="3119437"/>
          </a:xfrm>
        </p:spPr>
        <p:txBody>
          <a:bodyPr>
            <a:normAutofit/>
          </a:bodyPr>
          <a:lstStyle/>
          <a:p>
            <a:r>
              <a:rPr lang="nl-BE" sz="2400"/>
              <a:t>Heb ik deze stap correct uitgevoerd?</a:t>
            </a:r>
            <a:br>
              <a:rPr lang="nl-BE" sz="2400"/>
            </a:br>
            <a:r>
              <a:rPr lang="nl-BE" sz="2400"/>
              <a:t>Wat is mijn volgende stap?</a:t>
            </a:r>
            <a:br>
              <a:rPr lang="nl-BE" sz="2400"/>
            </a:br>
            <a:r>
              <a:rPr lang="nl-BE" sz="2400"/>
              <a:t>Moet ik hulp inschakelen?</a:t>
            </a:r>
            <a:br>
              <a:rPr lang="nl-BE" sz="2400"/>
            </a:br>
            <a:r>
              <a:rPr lang="nl-BE" sz="2400"/>
              <a:t>…</a:t>
            </a:r>
            <a:br>
              <a:rPr lang="nl-BE" sz="2400"/>
            </a:br>
            <a:br>
              <a:rPr lang="nl-BE" sz="2400"/>
            </a:br>
            <a:r>
              <a:rPr lang="nl-BE" sz="2400">
                <a:sym typeface="Wingdings" panose="05000000000000000000" pitchFamily="2" charset="2"/>
              </a:rPr>
              <a:t> zelfregulering</a:t>
            </a:r>
            <a:br>
              <a:rPr lang="nl-BE" sz="2400">
                <a:sym typeface="Wingdings" panose="05000000000000000000" pitchFamily="2" charset="2"/>
              </a:rPr>
            </a:br>
            <a:r>
              <a:rPr lang="nl-BE" sz="2400">
                <a:sym typeface="Wingdings" panose="05000000000000000000" pitchFamily="2" charset="2"/>
              </a:rPr>
              <a:t> zelfgestuurd leren werken</a:t>
            </a:r>
            <a:endParaRPr lang="nl-BE" sz="2400"/>
          </a:p>
        </p:txBody>
      </p:sp>
      <p:pic>
        <p:nvPicPr>
          <p:cNvPr id="5" name="Afbeelding 4" descr="Afbeelding met persoon, person, hoed&#10;&#10;Automatisch gegenereerde beschrijving">
            <a:extLst>
              <a:ext uri="{FF2B5EF4-FFF2-40B4-BE49-F238E27FC236}">
                <a16:creationId xmlns:a16="http://schemas.microsoft.com/office/drawing/2014/main" id="{9D789AD8-D20F-5278-99B2-643BBEA7EB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3"/>
          <a:stretch/>
        </p:blipFill>
        <p:spPr>
          <a:xfrm>
            <a:off x="1" y="0"/>
            <a:ext cx="8286750" cy="68580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A7F7E79-6D67-371F-44A8-0B94F1172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23CA6F9-4754-DB03-6201-2FFC09C2E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26671"/>
            <a:ext cx="10515600" cy="419036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D39DF7A-EB8A-A996-8410-8720F8CC6C9F}"/>
              </a:ext>
            </a:extLst>
          </p:cNvPr>
          <p:cNvSpPr txBox="1"/>
          <p:nvPr/>
        </p:nvSpPr>
        <p:spPr>
          <a:xfrm>
            <a:off x="838200" y="5420139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Bron: Van de </a:t>
            </a:r>
            <a:r>
              <a:rPr lang="nl-BE" err="1"/>
              <a:t>Pontseele</a:t>
            </a:r>
            <a:r>
              <a:rPr lang="nl-BE"/>
              <a:t>, F. (2022). Executieve functies: “zelfgestuurd leren kan je niet zelfgestuurd leren”. Klasse. Geraadpleegd op 15/11/2022 via </a:t>
            </a:r>
            <a:r>
              <a:rPr lang="nl-BE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https://www.klasse.be/526942/executieve-functies-secundair/</a:t>
            </a:r>
            <a:r>
              <a:rPr lang="nl-BE"/>
              <a:t> 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1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6"/>
    </mc:Choice>
    <mc:Fallback xmlns="">
      <p:transition spd="slow" advTm="167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FC9FFC2-C6E4-9AF5-298A-E7F80E025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7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71311-F4C9-AC21-6A86-B376E660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BE" sz="3600"/>
              <a:t>Zelfgestuurd (leren) werken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4928F-EDF8-3198-05B5-EC3C68616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BE" sz="1800"/>
              <a:t>Ontwikkelingsgerichte feedback</a:t>
            </a:r>
          </a:p>
          <a:p>
            <a:r>
              <a:rPr lang="nl-BE" sz="1800"/>
              <a:t>Reflectie op eigen leerproces</a:t>
            </a:r>
          </a:p>
          <a:p>
            <a:r>
              <a:rPr lang="nl-BE" sz="1800"/>
              <a:t>Structuur bieden binnen een grotere opdracht</a:t>
            </a:r>
          </a:p>
          <a:p>
            <a:r>
              <a:rPr lang="nl-BE" sz="1800"/>
              <a:t>(keuze)opties bieden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A7A67E-8D97-94DD-DF14-AB98296E8EF7}"/>
              </a:ext>
            </a:extLst>
          </p:cNvPr>
          <p:cNvSpPr txBox="1"/>
          <p:nvPr/>
        </p:nvSpPr>
        <p:spPr>
          <a:xfrm>
            <a:off x="7723786" y="3327922"/>
            <a:ext cx="4147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chemeClr val="accent2"/>
                </a:solidFill>
              </a:rPr>
              <a:t>1</a:t>
            </a:r>
            <a:r>
              <a:rPr lang="nl-BE" b="1" baseline="30000">
                <a:solidFill>
                  <a:schemeClr val="accent2"/>
                </a:solidFill>
              </a:rPr>
              <a:t>ste</a:t>
            </a:r>
            <a:r>
              <a:rPr lang="nl-BE" b="1">
                <a:solidFill>
                  <a:schemeClr val="accent2"/>
                </a:solidFill>
              </a:rPr>
              <a:t> graad: uitgeschreven deelstappen.</a:t>
            </a:r>
          </a:p>
          <a:p>
            <a:r>
              <a:rPr lang="nl-BE" b="1">
                <a:solidFill>
                  <a:schemeClr val="accent2"/>
                </a:solidFill>
              </a:rPr>
              <a:t>2</a:t>
            </a:r>
            <a:r>
              <a:rPr lang="nl-BE" b="1" baseline="30000">
                <a:solidFill>
                  <a:schemeClr val="accent2"/>
                </a:solidFill>
              </a:rPr>
              <a:t>de</a:t>
            </a:r>
            <a:r>
              <a:rPr lang="nl-BE" b="1">
                <a:solidFill>
                  <a:schemeClr val="accent2"/>
                </a:solidFill>
              </a:rPr>
              <a:t> graad: zelf deeltaken bepalen (werkmethodiek)</a:t>
            </a:r>
          </a:p>
          <a:p>
            <a:r>
              <a:rPr lang="nl-BE" b="1">
                <a:solidFill>
                  <a:schemeClr val="accent2"/>
                </a:solidFill>
              </a:rPr>
              <a:t>3</a:t>
            </a:r>
            <a:r>
              <a:rPr lang="nl-BE" b="1" baseline="30000">
                <a:solidFill>
                  <a:schemeClr val="accent2"/>
                </a:solidFill>
              </a:rPr>
              <a:t>de</a:t>
            </a:r>
            <a:r>
              <a:rPr lang="nl-BE" b="1">
                <a:solidFill>
                  <a:schemeClr val="accent2"/>
                </a:solidFill>
              </a:rPr>
              <a:t> graad: ook zelf timing plannen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1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02"/>
    </mc:Choice>
    <mc:Fallback xmlns="">
      <p:transition spd="slow" advTm="115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7C75E-DACC-6077-C012-79C312C5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Zelfgestuurd (leren) werken - solo</a:t>
            </a:r>
          </a:p>
        </p:txBody>
      </p:sp>
      <p:pic>
        <p:nvPicPr>
          <p:cNvPr id="4" name="Graphic 3" descr="Docent met effen opvulling">
            <a:extLst>
              <a:ext uri="{FF2B5EF4-FFF2-40B4-BE49-F238E27FC236}">
                <a16:creationId xmlns:a16="http://schemas.microsoft.com/office/drawing/2014/main" id="{3E334CC2-CF3E-634A-CC17-3140DFBD6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222" y="1233488"/>
            <a:ext cx="914400" cy="914400"/>
          </a:xfrm>
          <a:prstGeom prst="rect">
            <a:avLst/>
          </a:prstGeom>
        </p:spPr>
      </p:pic>
      <p:pic>
        <p:nvPicPr>
          <p:cNvPr id="7" name="Graphic 6" descr="Schoolmeisje met effen opvulling">
            <a:extLst>
              <a:ext uri="{FF2B5EF4-FFF2-40B4-BE49-F238E27FC236}">
                <a16:creationId xmlns:a16="http://schemas.microsoft.com/office/drawing/2014/main" id="{6243F2CD-24A5-FADC-E2E4-D7F4C1A04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5922" y="1067233"/>
            <a:ext cx="914400" cy="914400"/>
          </a:xfrm>
          <a:prstGeom prst="rect">
            <a:avLst/>
          </a:prstGeom>
        </p:spPr>
      </p:pic>
      <p:pic>
        <p:nvPicPr>
          <p:cNvPr id="9" name="Graphic 8" descr="Schooljongen met effen opvulling">
            <a:extLst>
              <a:ext uri="{FF2B5EF4-FFF2-40B4-BE49-F238E27FC236}">
                <a16:creationId xmlns:a16="http://schemas.microsoft.com/office/drawing/2014/main" id="{9B31890F-372A-A1FA-F30E-BA0520BFE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2444" y="1083488"/>
            <a:ext cx="914400" cy="914400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B7BD18D-54FA-511D-702A-1873A9C6B8EA}"/>
              </a:ext>
            </a:extLst>
          </p:cNvPr>
          <p:cNvCxnSpPr>
            <a:cxnSpLocks/>
          </p:cNvCxnSpPr>
          <p:nvPr/>
        </p:nvCxnSpPr>
        <p:spPr>
          <a:xfrm flipV="1">
            <a:off x="2888673" y="1690688"/>
            <a:ext cx="5683827" cy="342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AB8C0335-4151-1204-F138-0F67023BF0EE}"/>
              </a:ext>
            </a:extLst>
          </p:cNvPr>
          <p:cNvSpPr txBox="1"/>
          <p:nvPr/>
        </p:nvSpPr>
        <p:spPr>
          <a:xfrm>
            <a:off x="2888673" y="1997888"/>
            <a:ext cx="4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A11FD56-F635-0356-8BF4-561B493E3DB3}"/>
              </a:ext>
            </a:extLst>
          </p:cNvPr>
          <p:cNvSpPr txBox="1"/>
          <p:nvPr/>
        </p:nvSpPr>
        <p:spPr>
          <a:xfrm>
            <a:off x="4804998" y="1997888"/>
            <a:ext cx="4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F94F3F3-32EE-35DC-9272-42C13124BD41}"/>
              </a:ext>
            </a:extLst>
          </p:cNvPr>
          <p:cNvSpPr txBox="1"/>
          <p:nvPr/>
        </p:nvSpPr>
        <p:spPr>
          <a:xfrm>
            <a:off x="6687907" y="2023464"/>
            <a:ext cx="4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3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9FA1805-61D2-B0AD-EE6D-717EA4B08357}"/>
              </a:ext>
            </a:extLst>
          </p:cNvPr>
          <p:cNvSpPr txBox="1"/>
          <p:nvPr/>
        </p:nvSpPr>
        <p:spPr>
          <a:xfrm>
            <a:off x="8384155" y="2023464"/>
            <a:ext cx="4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4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A326A379-A90E-2E68-754F-FF5BCDE9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051"/>
            <a:ext cx="10515600" cy="3617911"/>
          </a:xfrm>
        </p:spPr>
        <p:txBody>
          <a:bodyPr>
            <a:normAutofit/>
          </a:bodyPr>
          <a:lstStyle/>
          <a:p>
            <a:r>
              <a:rPr lang="nl-BE"/>
              <a:t>Van </a:t>
            </a:r>
            <a:r>
              <a:rPr lang="nl-BE" err="1"/>
              <a:t>leerkrachtgestuurd</a:t>
            </a:r>
            <a:r>
              <a:rPr lang="nl-BE"/>
              <a:t> naar </a:t>
            </a:r>
            <a:r>
              <a:rPr lang="nl-BE" err="1"/>
              <a:t>leerlinggestuurd</a:t>
            </a:r>
            <a:r>
              <a:rPr lang="nl-BE"/>
              <a:t>.</a:t>
            </a:r>
          </a:p>
          <a:p>
            <a:pPr marL="0" indent="0">
              <a:buNone/>
            </a:pPr>
            <a:endParaRPr lang="nl-BE"/>
          </a:p>
          <a:p>
            <a:r>
              <a:rPr lang="nl-BE"/>
              <a:t>Een voorbeeld:</a:t>
            </a:r>
          </a:p>
          <a:p>
            <a:pPr lvl="1" fontAlgn="base"/>
            <a:r>
              <a:rPr lang="nl-BE"/>
              <a:t>Opstarten van een vaardigheid : demonstratie per toestel in stapjes  </a:t>
            </a:r>
          </a:p>
          <a:p>
            <a:pPr lvl="1" fontAlgn="base"/>
            <a:r>
              <a:rPr lang="nl-BE"/>
              <a:t>Daarna: gebruik van volledig uitgewerkt stappenplan. Ingebouwd wanneer lk erbij moet gehaald worden om bepaalde stappen samen te doen. </a:t>
            </a:r>
          </a:p>
          <a:p>
            <a:pPr lvl="1" fontAlgn="base"/>
            <a:r>
              <a:rPr lang="nl-BE"/>
              <a:t>Uiteindelijk: zelfstandig gebruik van het toestel – met of zonder stappenplan. </a:t>
            </a:r>
          </a:p>
          <a:p>
            <a:pPr lvl="1"/>
            <a:endParaRPr lang="nl-BE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CB9EE35-FE1C-3853-972D-D28EF2709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917" y="5557011"/>
            <a:ext cx="1650409" cy="12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02"/>
    </mc:Choice>
    <mc:Fallback xmlns="">
      <p:transition spd="slow" advTm="648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E1CBE0-34BF-6642-D633-DC372CE4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Zelfgestuurd (leren) samenwerken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CD5D3F-733E-061C-F10A-1A61A46F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316" y="1003736"/>
            <a:ext cx="6780700" cy="48481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9CB9F58-ACB2-2671-EB2A-80D0D17B2572}"/>
              </a:ext>
            </a:extLst>
          </p:cNvPr>
          <p:cNvSpPr txBox="1"/>
          <p:nvPr/>
        </p:nvSpPr>
        <p:spPr>
          <a:xfrm>
            <a:off x="717422" y="621166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Bron: De </a:t>
            </a:r>
            <a:r>
              <a:rPr lang="nl-BE" err="1"/>
              <a:t>Vleeschouwer</a:t>
            </a:r>
            <a:r>
              <a:rPr lang="nl-BE"/>
              <a:t> H.; Zelfstandig leren in de B-stroom-navorming; </a:t>
            </a:r>
            <a:r>
              <a:rPr lang="nl-BE" err="1"/>
              <a:t>Tenz</a:t>
            </a:r>
            <a:r>
              <a:rPr lang="nl-BE"/>
              <a:t>; 2018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7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99"/>
    </mc:Choice>
    <mc:Fallback xmlns="">
      <p:transition spd="slow" advTm="1987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983175-21B6-35AC-0B10-8CDD1F894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377" y="0"/>
            <a:ext cx="9954777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E1B650A-2E72-1148-0DFA-FF29CF8908D3}"/>
              </a:ext>
            </a:extLst>
          </p:cNvPr>
          <p:cNvSpPr/>
          <p:nvPr/>
        </p:nvSpPr>
        <p:spPr>
          <a:xfrm>
            <a:off x="1262131" y="901521"/>
            <a:ext cx="2759152" cy="48038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317AFF-31DF-0B17-E667-03C6319267FB}"/>
              </a:ext>
            </a:extLst>
          </p:cNvPr>
          <p:cNvSpPr txBox="1"/>
          <p:nvPr/>
        </p:nvSpPr>
        <p:spPr>
          <a:xfrm>
            <a:off x="1067846" y="158373"/>
            <a:ext cx="2953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>
                <a:solidFill>
                  <a:srgbClr val="00B050"/>
                </a:solidFill>
              </a:rPr>
              <a:t>Verwacht proces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A435E60-46CB-E9BB-B47E-8AD86079B964}"/>
              </a:ext>
            </a:extLst>
          </p:cNvPr>
          <p:cNvSpPr/>
          <p:nvPr/>
        </p:nvSpPr>
        <p:spPr>
          <a:xfrm>
            <a:off x="4114037" y="901521"/>
            <a:ext cx="2247005" cy="48038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C41D47-4741-E0DF-F33C-24551A1E22E4}"/>
              </a:ext>
            </a:extLst>
          </p:cNvPr>
          <p:cNvSpPr txBox="1"/>
          <p:nvPr/>
        </p:nvSpPr>
        <p:spPr>
          <a:xfrm>
            <a:off x="4021283" y="5863714"/>
            <a:ext cx="3188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>
                <a:solidFill>
                  <a:srgbClr val="92D050"/>
                </a:solidFill>
              </a:rPr>
              <a:t>Verwachte output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2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20"/>
    </mc:Choice>
    <mc:Fallback xmlns="">
      <p:transition spd="slow" advTm="116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9D715-845C-7322-BEA7-7B5786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Opbouwen zelfsturing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0B9F3-FBF6-C5AC-7961-A5FC9667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nl-BE"/>
              <a:t>Vb.: ‘bepalen werkmethodiek’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/>
              <a:t>1</a:t>
            </a:r>
            <a:r>
              <a:rPr lang="nl-BE" baseline="30000"/>
              <a:t>ste</a:t>
            </a:r>
            <a:r>
              <a:rPr lang="nl-BE"/>
              <a:t> gr: uitgewerkt stappenplan meegeven aan </a:t>
            </a:r>
            <a:r>
              <a:rPr lang="nl-BE" err="1"/>
              <a:t>lln</a:t>
            </a:r>
            <a:r>
              <a:rPr lang="nl-BE"/>
              <a:t>/cursisten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/>
              <a:t>2</a:t>
            </a:r>
            <a:r>
              <a:rPr lang="nl-BE" baseline="30000"/>
              <a:t>de</a:t>
            </a:r>
            <a:r>
              <a:rPr lang="nl-BE"/>
              <a:t> gr : samen met de cursisten een stappenplan opstellen/uitwerken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/>
              <a:t>3</a:t>
            </a:r>
            <a:r>
              <a:rPr lang="nl-BE" baseline="30000"/>
              <a:t>de</a:t>
            </a:r>
            <a:r>
              <a:rPr lang="nl-BE"/>
              <a:t> ge : cursisten werken zelf hun stappenplan/werkstrategie uit </a:t>
            </a:r>
          </a:p>
          <a:p>
            <a:pPr marL="0" indent="0" algn="l" rtl="0" fontAlgn="base">
              <a:buNone/>
            </a:pPr>
            <a:endParaRPr lang="nl-BE"/>
          </a:p>
          <a:p>
            <a:pPr marL="0" indent="0" algn="l" rtl="0" fontAlgn="base">
              <a:buNone/>
            </a:pPr>
            <a:r>
              <a:rPr lang="nl-BE"/>
              <a:t>Leerlijn: af te stemmen met de vakgroep. 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49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69"/>
    </mc:Choice>
    <mc:Fallback xmlns="">
      <p:transition spd="slow" advTm="450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CDBB2-1D27-39FF-0113-3026036E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Voorwaarden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C634C-D20E-147C-246A-22AFFFF5D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Duidelijke afspraken, gestructureerd atelier</a:t>
            </a:r>
          </a:p>
          <a:p>
            <a:r>
              <a:rPr lang="nl-BE"/>
              <a:t>Beginsituatie </a:t>
            </a:r>
            <a:r>
              <a:rPr lang="nl-BE" err="1"/>
              <a:t>lln</a:t>
            </a:r>
            <a:r>
              <a:rPr lang="nl-BE"/>
              <a:t> goed kennen</a:t>
            </a:r>
          </a:p>
          <a:p>
            <a:r>
              <a:rPr lang="nl-BE"/>
              <a:t>Evenwicht bewaken bij samenwerkingen met derden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35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04"/>
    </mc:Choice>
    <mc:Fallback xmlns="">
      <p:transition spd="slow" advTm="11830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6.7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F7531B2A61541A1B6BEF66254D8E6" ma:contentTypeVersion="12" ma:contentTypeDescription="Een nieuw document maken." ma:contentTypeScope="" ma:versionID="baa83260692369b0956e4223b924fa65">
  <xsd:schema xmlns:xsd="http://www.w3.org/2001/XMLSchema" xmlns:xs="http://www.w3.org/2001/XMLSchema" xmlns:p="http://schemas.microsoft.com/office/2006/metadata/properties" xmlns:ns2="0b6cda4f-1764-432f-b4fc-99e563b1ab1d" xmlns:ns3="0cae065b-a4fa-4577-b13f-6c590609659b" targetNamespace="http://schemas.microsoft.com/office/2006/metadata/properties" ma:root="true" ma:fieldsID="d18d9cccd8289395fe8ce5405d8355e1" ns2:_="" ns3:_="">
    <xsd:import namespace="0b6cda4f-1764-432f-b4fc-99e563b1ab1d"/>
    <xsd:import namespace="0cae065b-a4fa-4577-b13f-6c5906096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da4f-1764-432f-b4fc-99e563b1a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300b3fca-846c-4518-ae6b-827426ec2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e065b-a4fa-4577-b13f-6c590609659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49f0a67-ae96-4a43-9f21-a3123db5d132}" ma:internalName="TaxCatchAll" ma:showField="CatchAllData" ma:web="0cae065b-a4fa-4577-b13f-6c59060965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ae065b-a4fa-4577-b13f-6c590609659b" xsi:nil="true"/>
    <lcf76f155ced4ddcb4097134ff3c332f xmlns="0b6cda4f-1764-432f-b4fc-99e563b1ab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DBF37C-9E85-4BA1-BC66-D6F17EA18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B02BCA-2026-49E6-A1AB-8886AC6AD71E}">
  <ds:schemaRefs>
    <ds:schemaRef ds:uri="0b6cda4f-1764-432f-b4fc-99e563b1ab1d"/>
    <ds:schemaRef ds:uri="0cae065b-a4fa-4577-b13f-6c59060965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D848F3-CD95-41F0-B42C-A41CF24A76DD}">
  <ds:schemaRefs>
    <ds:schemaRef ds:uri="0b6cda4f-1764-432f-b4fc-99e563b1ab1d"/>
    <ds:schemaRef ds:uri="0cae065b-a4fa-4577-b13f-6c59060965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11</Slides>
  <Notes>10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Hoe leer je leerlingen om zelfgestuurd te werken in de praktijkles?</vt:lpstr>
      <vt:lpstr>Heb ik deze stap correct uitgevoerd? Wat is mijn volgende stap? Moet ik hulp inschakelen? …   zelfregulering  zelfgestuurd leren werken</vt:lpstr>
      <vt:lpstr>PowerPoint-presentatie</vt:lpstr>
      <vt:lpstr>Zelfgestuurd (leren) werken </vt:lpstr>
      <vt:lpstr>Zelfgestuurd (leren) werken - solo</vt:lpstr>
      <vt:lpstr>Zelfgestuurd (leren) samenwerken</vt:lpstr>
      <vt:lpstr>PowerPoint-presentatie</vt:lpstr>
      <vt:lpstr>Opbouwen zelfsturing</vt:lpstr>
      <vt:lpstr>Voorwaarden </vt:lpstr>
      <vt:lpstr>PowerPoint-presentatie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 Claerhout</dc:creator>
  <cp:revision>8</cp:revision>
  <dcterms:created xsi:type="dcterms:W3CDTF">2022-06-07T08:10:07Z</dcterms:created>
  <dcterms:modified xsi:type="dcterms:W3CDTF">2023-05-15T15:31:38Z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0x010100CA0F7531B2A61541A1B6BEF66254D8E6</vt:lpwstr>
  </property>
  <property fmtid="{D5CDD505-2E9C-101B-9397-08002B2CF9AE}" pid="3" name="MediaServiceImageTags">
    <vt:lpwstr/>
  </property>
</Properties>
</file>